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Lst>
  <p:sldIdLst>
    <p:sldId id="364" r:id="rId4"/>
    <p:sldId id="363" r:id="rId5"/>
    <p:sldId id="649" r:id="rId6"/>
    <p:sldId id="670" r:id="rId7"/>
    <p:sldId id="650" r:id="rId8"/>
    <p:sldId id="612" r:id="rId9"/>
    <p:sldId id="671" r:id="rId10"/>
    <p:sldId id="342" r:id="rId11"/>
    <p:sldId id="366" r:id="rId12"/>
    <p:sldId id="711" r:id="rId13"/>
    <p:sldId id="646" r:id="rId14"/>
    <p:sldId id="647" r:id="rId15"/>
    <p:sldId id="489" r:id="rId16"/>
    <p:sldId id="555" r:id="rId17"/>
    <p:sldId id="608" r:id="rId18"/>
    <p:sldId id="559" r:id="rId19"/>
    <p:sldId id="560" r:id="rId20"/>
    <p:sldId id="604" r:id="rId21"/>
    <p:sldId id="680" r:id="rId22"/>
    <p:sldId id="644" r:id="rId23"/>
    <p:sldId id="637" r:id="rId24"/>
    <p:sldId id="694" r:id="rId25"/>
    <p:sldId id="629" r:id="rId26"/>
    <p:sldId id="658" r:id="rId27"/>
    <p:sldId id="625" r:id="rId28"/>
    <p:sldId id="616" r:id="rId29"/>
    <p:sldId id="672" r:id="rId30"/>
    <p:sldId id="626" r:id="rId31"/>
    <p:sldId id="627" r:id="rId32"/>
    <p:sldId id="628" r:id="rId33"/>
    <p:sldId id="704" r:id="rId34"/>
    <p:sldId id="676" r:id="rId35"/>
    <p:sldId id="678" r:id="rId36"/>
    <p:sldId id="660" r:id="rId37"/>
    <p:sldId id="656" r:id="rId38"/>
    <p:sldId id="651" r:id="rId39"/>
    <p:sldId id="681" r:id="rId40"/>
    <p:sldId id="661" r:id="rId41"/>
    <p:sldId id="673" r:id="rId42"/>
    <p:sldId id="653" r:id="rId43"/>
    <p:sldId id="682" r:id="rId44"/>
    <p:sldId id="655" r:id="rId45"/>
    <p:sldId id="691" r:id="rId46"/>
    <p:sldId id="692" r:id="rId47"/>
    <p:sldId id="677" r:id="rId48"/>
    <p:sldId id="684" r:id="rId49"/>
    <p:sldId id="685" r:id="rId50"/>
    <p:sldId id="693" r:id="rId51"/>
    <p:sldId id="665" r:id="rId52"/>
    <p:sldId id="667" r:id="rId53"/>
    <p:sldId id="666" r:id="rId54"/>
    <p:sldId id="686" r:id="rId55"/>
    <p:sldId id="688" r:id="rId56"/>
    <p:sldId id="687" r:id="rId57"/>
    <p:sldId id="674" r:id="rId58"/>
    <p:sldId id="689" r:id="rId59"/>
    <p:sldId id="695" r:id="rId60"/>
    <p:sldId id="675" r:id="rId61"/>
    <p:sldId id="696" r:id="rId62"/>
    <p:sldId id="712" r:id="rId63"/>
    <p:sldId id="706" r:id="rId64"/>
    <p:sldId id="698" r:id="rId65"/>
    <p:sldId id="707" r:id="rId66"/>
    <p:sldId id="709" r:id="rId67"/>
    <p:sldId id="708" r:id="rId68"/>
    <p:sldId id="702" r:id="rId69"/>
    <p:sldId id="703" r:id="rId70"/>
    <p:sldId id="697" r:id="rId71"/>
    <p:sldId id="710" r:id="rId72"/>
    <p:sldId id="713" r:id="rId73"/>
    <p:sldId id="714" r:id="rId74"/>
    <p:sldId id="700" r:id="rId75"/>
    <p:sldId id="701" r:id="rId76"/>
    <p:sldId id="715" r:id="rId77"/>
    <p:sldId id="634" r:id="rId78"/>
    <p:sldId id="699" r:id="rId79"/>
    <p:sldId id="645"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BDC0"/>
    <a:srgbClr val="002357"/>
    <a:srgbClr val="D6D6D6"/>
    <a:srgbClr val="C5E2E2"/>
    <a:srgbClr val="CECECE"/>
    <a:srgbClr val="165C30"/>
    <a:srgbClr val="339FB9"/>
    <a:srgbClr val="17673B"/>
    <a:srgbClr val="1E3C72"/>
    <a:srgbClr val="04BD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72F992-28B4-4714-A517-8D46D8ACC99A}" type="doc">
      <dgm:prSet loTypeId="urn:microsoft.com/office/officeart/2005/8/layout/cycle5" loCatId="cycle" qsTypeId="urn:microsoft.com/office/officeart/2005/8/quickstyle/simple5" qsCatId="simple" csTypeId="urn:microsoft.com/office/officeart/2005/8/colors/accent1_2" csCatId="accent1" phldr="1"/>
      <dgm:spPr/>
      <dgm:t>
        <a:bodyPr/>
        <a:lstStyle/>
        <a:p>
          <a:endParaRPr lang="en-US"/>
        </a:p>
      </dgm:t>
    </dgm:pt>
    <dgm:pt modelId="{F8CB5A2F-F62B-4677-860A-9757B450CCD3}">
      <dgm:prSet phldrT="[Text]"/>
      <dgm:spPr/>
      <dgm:t>
        <a:bodyPr/>
        <a:lstStyle/>
        <a:p>
          <a:pPr rtl="1"/>
          <a:r>
            <a:rPr lang="fa-IR" dirty="0">
              <a:latin typeface="w_Aramesh Black" panose="02000500000000020004" pitchFamily="2" charset="-78"/>
              <a:ea typeface="w_Aramesh Black" panose="02000500000000020004" pitchFamily="2" charset="-78"/>
              <a:cs typeface="w_Aramesh Black" panose="02000500000000020004" pitchFamily="2" charset="-78"/>
            </a:rPr>
            <a:t>زندگی با آیه‌ها چیست؟</a:t>
          </a:r>
          <a:endParaRPr lang="en-US" dirty="0">
            <a:latin typeface="w_Aramesh Black" panose="02000500000000020004" pitchFamily="2" charset="-78"/>
            <a:ea typeface="w_Aramesh Black" panose="02000500000000020004" pitchFamily="2" charset="-78"/>
            <a:cs typeface="w_Aramesh Black" panose="02000500000000020004" pitchFamily="2" charset="-78"/>
          </a:endParaRPr>
        </a:p>
      </dgm:t>
    </dgm:pt>
    <dgm:pt modelId="{2950AB8A-26AC-4A6A-9360-5D0368875CCD}" type="parTrans" cxnId="{6143662D-6435-4A53-986B-D599E4CDE8A0}">
      <dgm:prSet/>
      <dgm:spPr/>
      <dgm:t>
        <a:bodyPr/>
        <a:lstStyle/>
        <a:p>
          <a:pPr rtl="1"/>
          <a:endParaRPr lang="en-US">
            <a:latin typeface="w_Aramesh Black" panose="02000500000000020004" pitchFamily="2" charset="-78"/>
            <a:ea typeface="w_Aramesh Black" panose="02000500000000020004" pitchFamily="2" charset="-78"/>
            <a:cs typeface="w_Aramesh Black" panose="02000500000000020004" pitchFamily="2" charset="-78"/>
          </a:endParaRPr>
        </a:p>
      </dgm:t>
    </dgm:pt>
    <dgm:pt modelId="{9DCC22F3-B8E9-4884-8CCB-4CCC61936904}" type="sibTrans" cxnId="{6143662D-6435-4A53-986B-D599E4CDE8A0}">
      <dgm:prSet/>
      <dgm:spPr/>
      <dgm:t>
        <a:bodyPr/>
        <a:lstStyle/>
        <a:p>
          <a:pPr rtl="1"/>
          <a:endParaRPr lang="en-US">
            <a:latin typeface="w_Aramesh Black" panose="02000500000000020004" pitchFamily="2" charset="-78"/>
            <a:ea typeface="w_Aramesh Black" panose="02000500000000020004" pitchFamily="2" charset="-78"/>
            <a:cs typeface="w_Aramesh Black" panose="02000500000000020004" pitchFamily="2" charset="-78"/>
          </a:endParaRPr>
        </a:p>
      </dgm:t>
    </dgm:pt>
    <dgm:pt modelId="{D21BFF8D-6F6D-4C93-B283-EDB7F705D857}">
      <dgm:prSet phldrT="[Text]"/>
      <dgm:spPr/>
      <dgm:t>
        <a:bodyPr/>
        <a:lstStyle/>
        <a:p>
          <a:pPr rtl="1"/>
          <a:r>
            <a:rPr lang="fa-IR" dirty="0">
              <a:latin typeface="w_Aramesh Black" panose="02000500000000020004" pitchFamily="2" charset="-78"/>
              <a:ea typeface="w_Aramesh Black" panose="02000500000000020004" pitchFamily="2" charset="-78"/>
              <a:cs typeface="w_Aramesh Black" panose="02000500000000020004" pitchFamily="2" charset="-78"/>
            </a:rPr>
            <a:t>گزارش رمضان ۱۴۰۲</a:t>
          </a:r>
        </a:p>
      </dgm:t>
    </dgm:pt>
    <dgm:pt modelId="{F6271669-E70F-4166-8855-6D8425748951}" type="parTrans" cxnId="{C06BA903-CA77-4557-957F-13AC61520688}">
      <dgm:prSet/>
      <dgm:spPr/>
      <dgm:t>
        <a:bodyPr/>
        <a:lstStyle/>
        <a:p>
          <a:pPr rtl="1"/>
          <a:endParaRPr lang="en-US">
            <a:latin typeface="w_Aramesh Black" panose="02000500000000020004" pitchFamily="2" charset="-78"/>
            <a:ea typeface="w_Aramesh Black" panose="02000500000000020004" pitchFamily="2" charset="-78"/>
            <a:cs typeface="w_Aramesh Black" panose="02000500000000020004" pitchFamily="2" charset="-78"/>
          </a:endParaRPr>
        </a:p>
      </dgm:t>
    </dgm:pt>
    <dgm:pt modelId="{07B17089-6305-4C6F-ABDE-68108B07F8CE}" type="sibTrans" cxnId="{C06BA903-CA77-4557-957F-13AC61520688}">
      <dgm:prSet/>
      <dgm:spPr/>
      <dgm:t>
        <a:bodyPr/>
        <a:lstStyle/>
        <a:p>
          <a:pPr rtl="1"/>
          <a:endParaRPr lang="en-US">
            <a:latin typeface="w_Aramesh Black" panose="02000500000000020004" pitchFamily="2" charset="-78"/>
            <a:ea typeface="w_Aramesh Black" panose="02000500000000020004" pitchFamily="2" charset="-78"/>
            <a:cs typeface="w_Aramesh Black" panose="02000500000000020004" pitchFamily="2" charset="-78"/>
          </a:endParaRPr>
        </a:p>
      </dgm:t>
    </dgm:pt>
    <dgm:pt modelId="{9C95EEAC-0689-4B02-97DF-05CC164BC20B}">
      <dgm:prSet phldrT="[Text]"/>
      <dgm:spPr/>
      <dgm:t>
        <a:bodyPr/>
        <a:lstStyle/>
        <a:p>
          <a:pPr rtl="1"/>
          <a:r>
            <a:rPr lang="fa-IR" dirty="0">
              <a:latin typeface="w_Aramesh Black" panose="02000500000000020004" pitchFamily="2" charset="-78"/>
              <a:ea typeface="w_Aramesh Black" panose="02000500000000020004" pitchFamily="2" charset="-78"/>
              <a:cs typeface="w_Aramesh Black" panose="02000500000000020004" pitchFamily="2" charset="-78"/>
            </a:rPr>
            <a:t>رمضان ۱۴۰۳</a:t>
          </a:r>
        </a:p>
      </dgm:t>
    </dgm:pt>
    <dgm:pt modelId="{14ACE4F3-8370-4794-95EF-77E432817BA5}" type="parTrans" cxnId="{60BF1150-2894-413A-A29C-6E2158313DDA}">
      <dgm:prSet/>
      <dgm:spPr/>
      <dgm:t>
        <a:bodyPr/>
        <a:lstStyle/>
        <a:p>
          <a:endParaRPr lang="en-US"/>
        </a:p>
      </dgm:t>
    </dgm:pt>
    <dgm:pt modelId="{10609C52-AA26-4CA2-B392-9CC4F26CA31D}" type="sibTrans" cxnId="{60BF1150-2894-413A-A29C-6E2158313DDA}">
      <dgm:prSet/>
      <dgm:spPr/>
      <dgm:t>
        <a:bodyPr/>
        <a:lstStyle/>
        <a:p>
          <a:endParaRPr lang="en-US"/>
        </a:p>
      </dgm:t>
    </dgm:pt>
    <dgm:pt modelId="{AF6CA3AC-6D17-42C8-A24C-C69065E9E072}" type="pres">
      <dgm:prSet presAssocID="{5972F992-28B4-4714-A517-8D46D8ACC99A}" presName="cycle" presStyleCnt="0">
        <dgm:presLayoutVars>
          <dgm:dir/>
          <dgm:resizeHandles val="exact"/>
        </dgm:presLayoutVars>
      </dgm:prSet>
      <dgm:spPr/>
    </dgm:pt>
    <dgm:pt modelId="{82B020E2-DCAC-46F0-A99F-9D6F6373A61F}" type="pres">
      <dgm:prSet presAssocID="{F8CB5A2F-F62B-4677-860A-9757B450CCD3}" presName="node" presStyleLbl="node1" presStyleIdx="0" presStyleCnt="3">
        <dgm:presLayoutVars>
          <dgm:bulletEnabled val="1"/>
        </dgm:presLayoutVars>
      </dgm:prSet>
      <dgm:spPr/>
    </dgm:pt>
    <dgm:pt modelId="{9ADC16A0-47B6-4319-8706-0D8F0B5D52D8}" type="pres">
      <dgm:prSet presAssocID="{F8CB5A2F-F62B-4677-860A-9757B450CCD3}" presName="spNode" presStyleCnt="0"/>
      <dgm:spPr/>
    </dgm:pt>
    <dgm:pt modelId="{B3AF3492-6690-44AB-A755-E30C6042F7F8}" type="pres">
      <dgm:prSet presAssocID="{9DCC22F3-B8E9-4884-8CCB-4CCC61936904}" presName="sibTrans" presStyleLbl="sibTrans1D1" presStyleIdx="0" presStyleCnt="3"/>
      <dgm:spPr/>
    </dgm:pt>
    <dgm:pt modelId="{B5DA2D12-9268-4FE5-85C6-127A3EBAA9EF}" type="pres">
      <dgm:prSet presAssocID="{D21BFF8D-6F6D-4C93-B283-EDB7F705D857}" presName="node" presStyleLbl="node1" presStyleIdx="1" presStyleCnt="3">
        <dgm:presLayoutVars>
          <dgm:bulletEnabled val="1"/>
        </dgm:presLayoutVars>
      </dgm:prSet>
      <dgm:spPr/>
    </dgm:pt>
    <dgm:pt modelId="{00D7B571-C7D0-48A7-862E-9E2215AE4F1B}" type="pres">
      <dgm:prSet presAssocID="{D21BFF8D-6F6D-4C93-B283-EDB7F705D857}" presName="spNode" presStyleCnt="0"/>
      <dgm:spPr/>
    </dgm:pt>
    <dgm:pt modelId="{A913DE76-F702-4B66-866F-6D6032980F38}" type="pres">
      <dgm:prSet presAssocID="{07B17089-6305-4C6F-ABDE-68108B07F8CE}" presName="sibTrans" presStyleLbl="sibTrans1D1" presStyleIdx="1" presStyleCnt="3"/>
      <dgm:spPr/>
    </dgm:pt>
    <dgm:pt modelId="{33C92E60-0C1D-4597-A988-C57C11F845F2}" type="pres">
      <dgm:prSet presAssocID="{9C95EEAC-0689-4B02-97DF-05CC164BC20B}" presName="node" presStyleLbl="node1" presStyleIdx="2" presStyleCnt="3">
        <dgm:presLayoutVars>
          <dgm:bulletEnabled val="1"/>
        </dgm:presLayoutVars>
      </dgm:prSet>
      <dgm:spPr/>
    </dgm:pt>
    <dgm:pt modelId="{0C094351-81FA-45FB-80BE-9943D79F35C2}" type="pres">
      <dgm:prSet presAssocID="{9C95EEAC-0689-4B02-97DF-05CC164BC20B}" presName="spNode" presStyleCnt="0"/>
      <dgm:spPr/>
    </dgm:pt>
    <dgm:pt modelId="{7B983D76-4228-4826-88EE-E6BD9552A051}" type="pres">
      <dgm:prSet presAssocID="{10609C52-AA26-4CA2-B392-9CC4F26CA31D}" presName="sibTrans" presStyleLbl="sibTrans1D1" presStyleIdx="2" presStyleCnt="3"/>
      <dgm:spPr/>
    </dgm:pt>
  </dgm:ptLst>
  <dgm:cxnLst>
    <dgm:cxn modelId="{C06BA903-CA77-4557-957F-13AC61520688}" srcId="{5972F992-28B4-4714-A517-8D46D8ACC99A}" destId="{D21BFF8D-6F6D-4C93-B283-EDB7F705D857}" srcOrd="1" destOrd="0" parTransId="{F6271669-E70F-4166-8855-6D8425748951}" sibTransId="{07B17089-6305-4C6F-ABDE-68108B07F8CE}"/>
    <dgm:cxn modelId="{6143662D-6435-4A53-986B-D599E4CDE8A0}" srcId="{5972F992-28B4-4714-A517-8D46D8ACC99A}" destId="{F8CB5A2F-F62B-4677-860A-9757B450CCD3}" srcOrd="0" destOrd="0" parTransId="{2950AB8A-26AC-4A6A-9360-5D0368875CCD}" sibTransId="{9DCC22F3-B8E9-4884-8CCB-4CCC61936904}"/>
    <dgm:cxn modelId="{1E967331-9857-4167-9669-7B0E5D198018}" type="presOf" srcId="{07B17089-6305-4C6F-ABDE-68108B07F8CE}" destId="{A913DE76-F702-4B66-866F-6D6032980F38}" srcOrd="0" destOrd="0" presId="urn:microsoft.com/office/officeart/2005/8/layout/cycle5"/>
    <dgm:cxn modelId="{C3D27640-9A9C-4325-BF0E-7DADE69E05B4}" type="presOf" srcId="{10609C52-AA26-4CA2-B392-9CC4F26CA31D}" destId="{7B983D76-4228-4826-88EE-E6BD9552A051}" srcOrd="0" destOrd="0" presId="urn:microsoft.com/office/officeart/2005/8/layout/cycle5"/>
    <dgm:cxn modelId="{DD72DE47-1479-48D1-A104-F4A04E9F77D9}" type="presOf" srcId="{F8CB5A2F-F62B-4677-860A-9757B450CCD3}" destId="{82B020E2-DCAC-46F0-A99F-9D6F6373A61F}" srcOrd="0" destOrd="0" presId="urn:microsoft.com/office/officeart/2005/8/layout/cycle5"/>
    <dgm:cxn modelId="{60BF1150-2894-413A-A29C-6E2158313DDA}" srcId="{5972F992-28B4-4714-A517-8D46D8ACC99A}" destId="{9C95EEAC-0689-4B02-97DF-05CC164BC20B}" srcOrd="2" destOrd="0" parTransId="{14ACE4F3-8370-4794-95EF-77E432817BA5}" sibTransId="{10609C52-AA26-4CA2-B392-9CC4F26CA31D}"/>
    <dgm:cxn modelId="{9262FBA2-BD6D-49E3-A2E7-6502F78DA807}" type="presOf" srcId="{9DCC22F3-B8E9-4884-8CCB-4CCC61936904}" destId="{B3AF3492-6690-44AB-A755-E30C6042F7F8}" srcOrd="0" destOrd="0" presId="urn:microsoft.com/office/officeart/2005/8/layout/cycle5"/>
    <dgm:cxn modelId="{8C73DCA5-52A3-40BC-ABF7-671685B7DDCC}" type="presOf" srcId="{D21BFF8D-6F6D-4C93-B283-EDB7F705D857}" destId="{B5DA2D12-9268-4FE5-85C6-127A3EBAA9EF}" srcOrd="0" destOrd="0" presId="urn:microsoft.com/office/officeart/2005/8/layout/cycle5"/>
    <dgm:cxn modelId="{068144F5-4EDD-4831-913D-FD4506DD6F22}" type="presOf" srcId="{9C95EEAC-0689-4B02-97DF-05CC164BC20B}" destId="{33C92E60-0C1D-4597-A988-C57C11F845F2}" srcOrd="0" destOrd="0" presId="urn:microsoft.com/office/officeart/2005/8/layout/cycle5"/>
    <dgm:cxn modelId="{848E40F8-172E-4619-9E5C-ED1CD4689FA2}" type="presOf" srcId="{5972F992-28B4-4714-A517-8D46D8ACC99A}" destId="{AF6CA3AC-6D17-42C8-A24C-C69065E9E072}" srcOrd="0" destOrd="0" presId="urn:microsoft.com/office/officeart/2005/8/layout/cycle5"/>
    <dgm:cxn modelId="{7B6B5C57-9085-49A1-BFEE-6556016FEDD0}" type="presParOf" srcId="{AF6CA3AC-6D17-42C8-A24C-C69065E9E072}" destId="{82B020E2-DCAC-46F0-A99F-9D6F6373A61F}" srcOrd="0" destOrd="0" presId="urn:microsoft.com/office/officeart/2005/8/layout/cycle5"/>
    <dgm:cxn modelId="{AFC12275-AC10-454F-A6AA-412B0C1A5BFB}" type="presParOf" srcId="{AF6CA3AC-6D17-42C8-A24C-C69065E9E072}" destId="{9ADC16A0-47B6-4319-8706-0D8F0B5D52D8}" srcOrd="1" destOrd="0" presId="urn:microsoft.com/office/officeart/2005/8/layout/cycle5"/>
    <dgm:cxn modelId="{F8B18411-91F8-45AC-97E3-5B94A46606F8}" type="presParOf" srcId="{AF6CA3AC-6D17-42C8-A24C-C69065E9E072}" destId="{B3AF3492-6690-44AB-A755-E30C6042F7F8}" srcOrd="2" destOrd="0" presId="urn:microsoft.com/office/officeart/2005/8/layout/cycle5"/>
    <dgm:cxn modelId="{675EF2E2-731A-4986-902F-E8239FC87157}" type="presParOf" srcId="{AF6CA3AC-6D17-42C8-A24C-C69065E9E072}" destId="{B5DA2D12-9268-4FE5-85C6-127A3EBAA9EF}" srcOrd="3" destOrd="0" presId="urn:microsoft.com/office/officeart/2005/8/layout/cycle5"/>
    <dgm:cxn modelId="{F90C4E02-901D-4887-AAA7-BCDB969A6FFA}" type="presParOf" srcId="{AF6CA3AC-6D17-42C8-A24C-C69065E9E072}" destId="{00D7B571-C7D0-48A7-862E-9E2215AE4F1B}" srcOrd="4" destOrd="0" presId="urn:microsoft.com/office/officeart/2005/8/layout/cycle5"/>
    <dgm:cxn modelId="{F114DEA3-2486-4384-8DAF-50A6A84CE4C1}" type="presParOf" srcId="{AF6CA3AC-6D17-42C8-A24C-C69065E9E072}" destId="{A913DE76-F702-4B66-866F-6D6032980F38}" srcOrd="5" destOrd="0" presId="urn:microsoft.com/office/officeart/2005/8/layout/cycle5"/>
    <dgm:cxn modelId="{0D89465F-BDB1-44E9-93E4-E5EF9AB0D506}" type="presParOf" srcId="{AF6CA3AC-6D17-42C8-A24C-C69065E9E072}" destId="{33C92E60-0C1D-4597-A988-C57C11F845F2}" srcOrd="6" destOrd="0" presId="urn:microsoft.com/office/officeart/2005/8/layout/cycle5"/>
    <dgm:cxn modelId="{56EA9B0F-9134-4392-A3A5-150BBF80D6E5}" type="presParOf" srcId="{AF6CA3AC-6D17-42C8-A24C-C69065E9E072}" destId="{0C094351-81FA-45FB-80BE-9943D79F35C2}" srcOrd="7" destOrd="0" presId="urn:microsoft.com/office/officeart/2005/8/layout/cycle5"/>
    <dgm:cxn modelId="{AE1F0579-AAD9-4335-A0F4-31FED4B48EA0}" type="presParOf" srcId="{AF6CA3AC-6D17-42C8-A24C-C69065E9E072}" destId="{7B983D76-4228-4826-88EE-E6BD9552A051}" srcOrd="8"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020E2-DCAC-46F0-A99F-9D6F6373A61F}">
      <dsp:nvSpPr>
        <dsp:cNvPr id="0" name=""/>
        <dsp:cNvSpPr/>
      </dsp:nvSpPr>
      <dsp:spPr>
        <a:xfrm>
          <a:off x="3004562" y="2284"/>
          <a:ext cx="2414344" cy="156932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1">
            <a:lnSpc>
              <a:spcPct val="90000"/>
            </a:lnSpc>
            <a:spcBef>
              <a:spcPct val="0"/>
            </a:spcBef>
            <a:spcAft>
              <a:spcPct val="35000"/>
            </a:spcAft>
            <a:buNone/>
          </a:pPr>
          <a:r>
            <a:rPr lang="fa-IR" sz="3000" kern="1200" dirty="0">
              <a:latin typeface="w_Aramesh Black" panose="02000500000000020004" pitchFamily="2" charset="-78"/>
              <a:ea typeface="w_Aramesh Black" panose="02000500000000020004" pitchFamily="2" charset="-78"/>
              <a:cs typeface="w_Aramesh Black" panose="02000500000000020004" pitchFamily="2" charset="-78"/>
            </a:rPr>
            <a:t>زندگی با آیه‌ها چیست؟</a:t>
          </a:r>
          <a:endParaRPr lang="en-US" sz="3000" kern="1200" dirty="0">
            <a:latin typeface="w_Aramesh Black" panose="02000500000000020004" pitchFamily="2" charset="-78"/>
            <a:ea typeface="w_Aramesh Black" panose="02000500000000020004" pitchFamily="2" charset="-78"/>
            <a:cs typeface="w_Aramesh Black" panose="02000500000000020004" pitchFamily="2" charset="-78"/>
          </a:endParaRPr>
        </a:p>
      </dsp:txBody>
      <dsp:txXfrm>
        <a:off x="3081170" y="78892"/>
        <a:ext cx="2261128" cy="1416107"/>
      </dsp:txXfrm>
    </dsp:sp>
    <dsp:sp modelId="{B3AF3492-6690-44AB-A755-E30C6042F7F8}">
      <dsp:nvSpPr>
        <dsp:cNvPr id="0" name=""/>
        <dsp:cNvSpPr/>
      </dsp:nvSpPr>
      <dsp:spPr>
        <a:xfrm>
          <a:off x="2120432" y="786946"/>
          <a:ext cx="4182605" cy="4182605"/>
        </a:xfrm>
        <a:custGeom>
          <a:avLst/>
          <a:gdLst/>
          <a:ahLst/>
          <a:cxnLst/>
          <a:rect l="0" t="0" r="0" b="0"/>
          <a:pathLst>
            <a:path>
              <a:moveTo>
                <a:pt x="3621907" y="666242"/>
              </a:moveTo>
              <a:arcTo wR="2091302" hR="2091302" stAng="19022707" swAng="230010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5DA2D12-9268-4FE5-85C6-127A3EBAA9EF}">
      <dsp:nvSpPr>
        <dsp:cNvPr id="0" name=""/>
        <dsp:cNvSpPr/>
      </dsp:nvSpPr>
      <dsp:spPr>
        <a:xfrm>
          <a:off x="4815684" y="3139238"/>
          <a:ext cx="2414344" cy="156932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1">
            <a:lnSpc>
              <a:spcPct val="90000"/>
            </a:lnSpc>
            <a:spcBef>
              <a:spcPct val="0"/>
            </a:spcBef>
            <a:spcAft>
              <a:spcPct val="35000"/>
            </a:spcAft>
            <a:buNone/>
          </a:pPr>
          <a:r>
            <a:rPr lang="fa-IR" sz="3000" kern="1200" dirty="0">
              <a:latin typeface="w_Aramesh Black" panose="02000500000000020004" pitchFamily="2" charset="-78"/>
              <a:ea typeface="w_Aramesh Black" panose="02000500000000020004" pitchFamily="2" charset="-78"/>
              <a:cs typeface="w_Aramesh Black" panose="02000500000000020004" pitchFamily="2" charset="-78"/>
            </a:rPr>
            <a:t>گزارش رمضان ۱۴۰۲</a:t>
          </a:r>
        </a:p>
      </dsp:txBody>
      <dsp:txXfrm>
        <a:off x="4892292" y="3215846"/>
        <a:ext cx="2261128" cy="1416107"/>
      </dsp:txXfrm>
    </dsp:sp>
    <dsp:sp modelId="{A913DE76-F702-4B66-866F-6D6032980F38}">
      <dsp:nvSpPr>
        <dsp:cNvPr id="0" name=""/>
        <dsp:cNvSpPr/>
      </dsp:nvSpPr>
      <dsp:spPr>
        <a:xfrm>
          <a:off x="2120432" y="786946"/>
          <a:ext cx="4182605" cy="4182605"/>
        </a:xfrm>
        <a:custGeom>
          <a:avLst/>
          <a:gdLst/>
          <a:ahLst/>
          <a:cxnLst/>
          <a:rect l="0" t="0" r="0" b="0"/>
          <a:pathLst>
            <a:path>
              <a:moveTo>
                <a:pt x="2732139" y="4082000"/>
              </a:moveTo>
              <a:arcTo wR="2091302" hR="2091302" stAng="4329350" swAng="214130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3C92E60-0C1D-4597-A988-C57C11F845F2}">
      <dsp:nvSpPr>
        <dsp:cNvPr id="0" name=""/>
        <dsp:cNvSpPr/>
      </dsp:nvSpPr>
      <dsp:spPr>
        <a:xfrm>
          <a:off x="1193441" y="3139238"/>
          <a:ext cx="2414344" cy="156932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1">
            <a:lnSpc>
              <a:spcPct val="90000"/>
            </a:lnSpc>
            <a:spcBef>
              <a:spcPct val="0"/>
            </a:spcBef>
            <a:spcAft>
              <a:spcPct val="35000"/>
            </a:spcAft>
            <a:buNone/>
          </a:pPr>
          <a:r>
            <a:rPr lang="fa-IR" sz="3000" kern="1200" dirty="0">
              <a:latin typeface="w_Aramesh Black" panose="02000500000000020004" pitchFamily="2" charset="-78"/>
              <a:ea typeface="w_Aramesh Black" panose="02000500000000020004" pitchFamily="2" charset="-78"/>
              <a:cs typeface="w_Aramesh Black" panose="02000500000000020004" pitchFamily="2" charset="-78"/>
            </a:rPr>
            <a:t>رمضان ۱۴۰۳</a:t>
          </a:r>
        </a:p>
      </dsp:txBody>
      <dsp:txXfrm>
        <a:off x="1270049" y="3215846"/>
        <a:ext cx="2261128" cy="1416107"/>
      </dsp:txXfrm>
    </dsp:sp>
    <dsp:sp modelId="{7B983D76-4228-4826-88EE-E6BD9552A051}">
      <dsp:nvSpPr>
        <dsp:cNvPr id="0" name=""/>
        <dsp:cNvSpPr/>
      </dsp:nvSpPr>
      <dsp:spPr>
        <a:xfrm>
          <a:off x="2120432" y="786946"/>
          <a:ext cx="4182605" cy="4182605"/>
        </a:xfrm>
        <a:custGeom>
          <a:avLst/>
          <a:gdLst/>
          <a:ahLst/>
          <a:cxnLst/>
          <a:rect l="0" t="0" r="0" b="0"/>
          <a:pathLst>
            <a:path>
              <a:moveTo>
                <a:pt x="6794" y="1922862"/>
              </a:moveTo>
              <a:arcTo wR="2091302" hR="2091302" stAng="11077187" swAng="230010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D6C458-CCCB-4311-A877-47D040DF5B0C}"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811564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6C458-CCCB-4311-A877-47D040DF5B0C}"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1610828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6C458-CCCB-4311-A877-47D040DF5B0C}"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2892884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04380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25752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2846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15376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98546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10521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25801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76314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6C458-CCCB-4311-A877-47D040DF5B0C}"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3971153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11827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6C458-CCCB-4311-A877-47D040DF5B0C}"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482632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D6C458-CCCB-4311-A877-47D040DF5B0C}"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722739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6C458-CCCB-4311-A877-47D040DF5B0C}"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39375530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D6C458-CCCB-4311-A877-47D040DF5B0C}"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31763430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D6C458-CCCB-4311-A877-47D040DF5B0C}"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20004775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D6C458-CCCB-4311-A877-47D040DF5B0C}" type="datetimeFigureOut">
              <a:rPr lang="en-US" smtClean="0"/>
              <a:t>2/22/2025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2894827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D6C458-CCCB-4311-A877-47D040DF5B0C}" type="datetimeFigureOut">
              <a:rPr lang="en-US" smtClean="0"/>
              <a:t>2/22/2025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231305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D6C458-CCCB-4311-A877-47D040DF5B0C}" type="datetimeFigureOut">
              <a:rPr lang="en-US" smtClean="0"/>
              <a:t>2/22/2025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1448066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D6C458-CCCB-4311-A877-47D040DF5B0C}"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3264924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D6C458-CCCB-4311-A877-47D040DF5B0C}"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18430700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D6C458-CCCB-4311-A877-47D040DF5B0C}"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16522263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6C458-CCCB-4311-A877-47D040DF5B0C}"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15378981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6C458-CCCB-4311-A877-47D040DF5B0C}"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5219603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19119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D6C458-CCCB-4311-A877-47D040DF5B0C}"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2708126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D6C458-CCCB-4311-A877-47D040DF5B0C}" type="datetimeFigureOut">
              <a:rPr lang="en-US" smtClean="0"/>
              <a:t>2/22/2025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482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D6C458-CCCB-4311-A877-47D040DF5B0C}" type="datetimeFigureOut">
              <a:rPr lang="en-US" smtClean="0"/>
              <a:t>2/22/2025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3235166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D6C458-CCCB-4311-A877-47D040DF5B0C}" type="datetimeFigureOut">
              <a:rPr lang="en-US" smtClean="0"/>
              <a:t>2/22/2025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4184124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D6C458-CCCB-4311-A877-47D040DF5B0C}"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1384933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D6C458-CCCB-4311-A877-47D040DF5B0C}"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3935292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1.jp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D6C458-CCCB-4311-A877-47D040DF5B0C}" type="datetimeFigureOut">
              <a:rPr lang="en-US" smtClean="0"/>
              <a:t>2/22/2025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132DF5-5048-444A-B9BD-747C4D1A7BA8}" type="slidenum">
              <a:rPr lang="en-US" smtClean="0"/>
              <a:t>‹#›</a:t>
            </a:fld>
            <a:endParaRPr lang="en-US"/>
          </a:p>
        </p:txBody>
      </p:sp>
    </p:spTree>
    <p:extLst>
      <p:ext uri="{BB962C8B-B14F-4D97-AF65-F5344CB8AC3E}">
        <p14:creationId xmlns:p14="http://schemas.microsoft.com/office/powerpoint/2010/main" val="194363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6085383"/>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8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D6C458-CCCB-4311-A877-47D040DF5B0C}" type="datetimeFigureOut">
              <a:rPr lang="en-US" smtClean="0"/>
              <a:t>2/22/2025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132DF5-5048-444A-B9BD-747C4D1A7BA8}" type="slidenum">
              <a:rPr lang="en-US" smtClean="0"/>
              <a:t>‹#›</a:t>
            </a:fld>
            <a:endParaRPr lang="en-US"/>
          </a:p>
        </p:txBody>
      </p:sp>
    </p:spTree>
    <p:extLst>
      <p:ext uri="{BB962C8B-B14F-4D97-AF65-F5344CB8AC3E}">
        <p14:creationId xmlns:p14="http://schemas.microsoft.com/office/powerpoint/2010/main" val="26218576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3.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8.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2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11.png"/><Relationship Id="rId9" Type="http://schemas.openxmlformats.org/officeDocument/2006/relationships/image" Target="../media/image26.png"/><Relationship Id="rId1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8.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8.png"/><Relationship Id="rId7"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21.xml"/><Relationship Id="rId6" Type="http://schemas.openxmlformats.org/officeDocument/2006/relationships/image" Target="../media/image33.png"/><Relationship Id="rId11" Type="http://schemas.openxmlformats.org/officeDocument/2006/relationships/image" Target="../media/image23.png"/><Relationship Id="rId5" Type="http://schemas.openxmlformats.org/officeDocument/2006/relationships/image" Target="../media/image7.png"/><Relationship Id="rId10" Type="http://schemas.openxmlformats.org/officeDocument/2006/relationships/image" Target="../media/image35.png"/><Relationship Id="rId4" Type="http://schemas.openxmlformats.org/officeDocument/2006/relationships/image" Target="../media/image11.png"/><Relationship Id="rId9"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7.jpg"/><Relationship Id="rId2" Type="http://schemas.openxmlformats.org/officeDocument/2006/relationships/image" Target="../media/image17.png"/><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36.jp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21.xml"/><Relationship Id="rId6" Type="http://schemas.microsoft.com/office/2007/relationships/hdphoto" Target="../media/hdphoto6.wdp"/><Relationship Id="rId5" Type="http://schemas.openxmlformats.org/officeDocument/2006/relationships/image" Target="../media/image38.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png"/><Relationship Id="rId1" Type="http://schemas.openxmlformats.org/officeDocument/2006/relationships/slideLayout" Target="../slideLayouts/slideLayout21.xml"/><Relationship Id="rId5" Type="http://schemas.openxmlformats.org/officeDocument/2006/relationships/image" Target="../media/image7.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43.jpe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eg"/><Relationship Id="rId4" Type="http://schemas.openxmlformats.org/officeDocument/2006/relationships/image" Target="../media/image46.jpg"/><Relationship Id="rId9"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8.png"/><Relationship Id="rId7" Type="http://schemas.openxmlformats.org/officeDocument/2006/relationships/image" Target="../media/image5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s>
</file>

<file path=ppt/slides/_rels/slide4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33.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Layout" Target="../slideLayouts/slideLayout33.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2.xml"/><Relationship Id="rId4" Type="http://schemas.openxmlformats.org/officeDocument/2006/relationships/image" Target="../media/image110.jpg"/></Relationships>
</file>

<file path=ppt/slides/_rels/slide62.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jpg"/><Relationship Id="rId4" Type="http://schemas.openxmlformats.org/officeDocument/2006/relationships/image" Target="../media/image113.jpg"/></Relationships>
</file>

<file path=ppt/slides/_rels/slide63.xml.rels><?xml version="1.0" encoding="UTF-8" standalone="yes"?>
<Relationships xmlns="http://schemas.openxmlformats.org/package/2006/relationships"><Relationship Id="rId8" Type="http://schemas.openxmlformats.org/officeDocument/2006/relationships/image" Target="../media/image119.jpg"/><Relationship Id="rId3" Type="http://schemas.openxmlformats.org/officeDocument/2006/relationships/image" Target="../media/image108.jpg"/><Relationship Id="rId7" Type="http://schemas.openxmlformats.org/officeDocument/2006/relationships/image" Target="../media/image118.jpg"/><Relationship Id="rId2" Type="http://schemas.openxmlformats.org/officeDocument/2006/relationships/image" Target="../media/image116.jpg"/><Relationship Id="rId1" Type="http://schemas.openxmlformats.org/officeDocument/2006/relationships/slideLayout" Target="../slideLayouts/slideLayout2.xml"/><Relationship Id="rId6" Type="http://schemas.openxmlformats.org/officeDocument/2006/relationships/image" Target="../media/image117.jpg"/><Relationship Id="rId5" Type="http://schemas.openxmlformats.org/officeDocument/2006/relationships/image" Target="../media/image110.jpg"/><Relationship Id="rId4" Type="http://schemas.openxmlformats.org/officeDocument/2006/relationships/image" Target="../media/image109.jpg"/></Relationships>
</file>

<file path=ppt/slides/_rels/slide6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6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8.jpg"/><Relationship Id="rId5" Type="http://schemas.openxmlformats.org/officeDocument/2006/relationships/image" Target="../media/image137.jpg"/><Relationship Id="rId4" Type="http://schemas.openxmlformats.org/officeDocument/2006/relationships/image" Target="../media/image136.png"/></Relationships>
</file>

<file path=ppt/slides/_rels/slide7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D6BA09-4CDB-56D9-1B13-986AB207FC09}"/>
              </a:ext>
            </a:extLst>
          </p:cNvPr>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0"/>
                    </a14:imgEffect>
                  </a14:imgLayer>
                </a14:imgProps>
              </a:ext>
            </a:extLst>
          </a:blip>
          <a:srcRect l="1426" t="26181" r="-1426" b="21991"/>
          <a:stretch/>
        </p:blipFill>
        <p:spPr>
          <a:xfrm>
            <a:off x="2815899" y="689316"/>
            <a:ext cx="5917184" cy="3066757"/>
          </a:xfrm>
          <a:prstGeom prst="rect">
            <a:avLst/>
          </a:prstGeom>
        </p:spPr>
      </p:pic>
    </p:spTree>
    <p:extLst>
      <p:ext uri="{BB962C8B-B14F-4D97-AF65-F5344CB8AC3E}">
        <p14:creationId xmlns:p14="http://schemas.microsoft.com/office/powerpoint/2010/main" val="618059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99786-92C6-6B8C-D938-24A273C845A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9E378148-D808-CC08-88B5-8848F3069EB3}"/>
              </a:ext>
            </a:extLst>
          </p:cNvPr>
          <p:cNvSpPr txBox="1"/>
          <p:nvPr/>
        </p:nvSpPr>
        <p:spPr>
          <a:xfrm>
            <a:off x="2114036" y="5906031"/>
            <a:ext cx="7963927" cy="433965"/>
          </a:xfrm>
          <a:prstGeom prst="rect">
            <a:avLst/>
          </a:prstGeom>
          <a:noFill/>
        </p:spPr>
        <p:txBody>
          <a:bodyPr wrap="square">
            <a:spAutoFit/>
          </a:bodyPr>
          <a:lstStyle/>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400" b="0" i="0" u="none" strike="noStrike" kern="1200" cap="none" spc="0" normalizeH="0" baseline="0" noProof="0" dirty="0">
                <a:ln>
                  <a:noFill/>
                </a:ln>
                <a:solidFill>
                  <a:srgbClr val="1E3C72"/>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برخی از آیات محوری ماه مبارک رمضان سال گذشته</a:t>
            </a:r>
            <a:endParaRPr kumimoji="0" lang="fa-IR" sz="1800" b="1"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pic>
        <p:nvPicPr>
          <p:cNvPr id="3" name="Picture 2">
            <a:extLst>
              <a:ext uri="{FF2B5EF4-FFF2-40B4-BE49-F238E27FC236}">
                <a16:creationId xmlns:a16="http://schemas.microsoft.com/office/drawing/2014/main" id="{22A2AACB-011F-7D93-6700-F96D157B33B8}"/>
              </a:ext>
            </a:extLst>
          </p:cNvPr>
          <p:cNvPicPr>
            <a:picLocks noChangeAspect="1"/>
          </p:cNvPicPr>
          <p:nvPr/>
        </p:nvPicPr>
        <p:blipFill>
          <a:blip r:embed="rId2"/>
          <a:stretch>
            <a:fillRect/>
          </a:stretch>
        </p:blipFill>
        <p:spPr>
          <a:xfrm>
            <a:off x="266700" y="995362"/>
            <a:ext cx="11658600" cy="4867275"/>
          </a:xfrm>
          <a:prstGeom prst="rect">
            <a:avLst/>
          </a:prstGeom>
        </p:spPr>
      </p:pic>
    </p:spTree>
    <p:extLst>
      <p:ext uri="{BB962C8B-B14F-4D97-AF65-F5344CB8AC3E}">
        <p14:creationId xmlns:p14="http://schemas.microsoft.com/office/powerpoint/2010/main" val="1478859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a:solidFill>
            <a:srgbClr val="29245C"/>
          </a:solidFill>
        </p:spPr>
      </p:pic>
      <p:cxnSp>
        <p:nvCxnSpPr>
          <p:cNvPr id="10" name="Straight Connector 9"/>
          <p:cNvCxnSpPr/>
          <p:nvPr/>
        </p:nvCxnSpPr>
        <p:spPr>
          <a:xfrm>
            <a:off x="2000232" y="881899"/>
            <a:ext cx="7596000"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6845" y="528660"/>
            <a:ext cx="2126912" cy="917333"/>
          </a:xfrm>
          <a:prstGeom prst="rect">
            <a:avLst/>
          </a:prstGeom>
        </p:spPr>
      </p:pic>
      <p:sp>
        <p:nvSpPr>
          <p:cNvPr id="12" name="Subtitle 2"/>
          <p:cNvSpPr txBox="1">
            <a:spLocks/>
          </p:cNvSpPr>
          <p:nvPr/>
        </p:nvSpPr>
        <p:spPr>
          <a:xfrm>
            <a:off x="1162386" y="733360"/>
            <a:ext cx="3635829" cy="38213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800" b="1" i="0" u="none" strike="noStrike" kern="1200" cap="none" spc="0" normalizeH="0" baseline="0" noProof="0" dirty="0">
                <a:ln>
                  <a:noFill/>
                </a:ln>
                <a:solidFill>
                  <a:srgbClr val="002060"/>
                </a:solidFill>
                <a:effectLst/>
                <a:uLnTx/>
                <a:uFillTx/>
                <a:latin typeface="Ray Black" panose="02000504000000020004" pitchFamily="2" charset="-78"/>
                <a:ea typeface="Abar Low FaNum ExtraBold" pitchFamily="2" charset="-78"/>
                <a:cs typeface="Ray Black" panose="02000504000000020004" pitchFamily="2" charset="-78"/>
              </a:rPr>
              <a:t>برخی دستاوردها</a:t>
            </a:r>
            <a:endParaRPr kumimoji="0" lang="en-US" sz="2800" b="1" i="0" u="none" strike="noStrike" kern="1200" cap="none" spc="0" normalizeH="0" baseline="0" noProof="0" dirty="0">
              <a:ln>
                <a:noFill/>
              </a:ln>
              <a:solidFill>
                <a:srgbClr val="002060"/>
              </a:solidFill>
              <a:effectLst/>
              <a:uLnTx/>
              <a:uFillTx/>
              <a:latin typeface="Ray Black" panose="02000504000000020004" pitchFamily="2" charset="-78"/>
              <a:ea typeface="Abar Low FaNum ExtraBold" pitchFamily="2" charset="-78"/>
              <a:cs typeface="Ray Black" panose="02000504000000020004" pitchFamily="2" charset="-78"/>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3529" y="506914"/>
            <a:ext cx="1499435" cy="608579"/>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162386" y="852889"/>
            <a:ext cx="1130326" cy="1325578"/>
          </a:xfrm>
          <a:prstGeom prst="rect">
            <a:avLst/>
          </a:prstGeom>
        </p:spPr>
      </p:pic>
      <p:pic>
        <p:nvPicPr>
          <p:cNvPr id="62" name="Picture 61">
            <a:extLst>
              <a:ext uri="{FF2B5EF4-FFF2-40B4-BE49-F238E27FC236}">
                <a16:creationId xmlns:a16="http://schemas.microsoft.com/office/drawing/2014/main" id="{BE834108-D5F0-4A90-5290-BFA0AE279649}"/>
              </a:ext>
            </a:extLst>
          </p:cNvPr>
          <p:cNvPicPr>
            <a:picLocks noChangeAspect="1"/>
          </p:cNvPicPr>
          <p:nvPr/>
        </p:nvPicPr>
        <p:blipFill rotWithShape="1">
          <a:blip r:embed="rId5">
            <a:extLst>
              <a:ext uri="{28A0092B-C50C-407E-A947-70E740481C1C}">
                <a14:useLocalDpi xmlns:a14="http://schemas.microsoft.com/office/drawing/2010/main" val="0"/>
              </a:ext>
            </a:extLst>
          </a:blip>
          <a:srcRect b="21070"/>
          <a:stretch/>
        </p:blipFill>
        <p:spPr>
          <a:xfrm>
            <a:off x="9980840" y="722950"/>
            <a:ext cx="3782791" cy="3470930"/>
          </a:xfrm>
          <a:prstGeom prst="rect">
            <a:avLst/>
          </a:prstGeom>
        </p:spPr>
      </p:pic>
      <p:pic>
        <p:nvPicPr>
          <p:cNvPr id="3" name="Picture 2">
            <a:extLst>
              <a:ext uri="{FF2B5EF4-FFF2-40B4-BE49-F238E27FC236}">
                <a16:creationId xmlns:a16="http://schemas.microsoft.com/office/drawing/2014/main" id="{40049A2F-4D49-DF46-FA6C-C64ECA2DA9D4}"/>
              </a:ext>
            </a:extLst>
          </p:cNvPr>
          <p:cNvPicPr>
            <a:picLocks noChangeAspect="1"/>
          </p:cNvPicPr>
          <p:nvPr/>
        </p:nvPicPr>
        <p:blipFill>
          <a:blip r:embed="rId6"/>
          <a:stretch>
            <a:fillRect/>
          </a:stretch>
        </p:blipFill>
        <p:spPr>
          <a:xfrm>
            <a:off x="6044668" y="2211998"/>
            <a:ext cx="5966579" cy="4168329"/>
          </a:xfrm>
          <a:prstGeom prst="rect">
            <a:avLst/>
          </a:prstGeom>
        </p:spPr>
      </p:pic>
      <p:pic>
        <p:nvPicPr>
          <p:cNvPr id="6" name="Picture 5">
            <a:extLst>
              <a:ext uri="{FF2B5EF4-FFF2-40B4-BE49-F238E27FC236}">
                <a16:creationId xmlns:a16="http://schemas.microsoft.com/office/drawing/2014/main" id="{EBCCBC03-78A3-583A-7F93-DC9B5F09780D}"/>
              </a:ext>
            </a:extLst>
          </p:cNvPr>
          <p:cNvPicPr>
            <a:picLocks noChangeAspect="1"/>
          </p:cNvPicPr>
          <p:nvPr/>
        </p:nvPicPr>
        <p:blipFill>
          <a:blip r:embed="rId7"/>
          <a:stretch>
            <a:fillRect/>
          </a:stretch>
        </p:blipFill>
        <p:spPr>
          <a:xfrm>
            <a:off x="104329" y="2218649"/>
            <a:ext cx="5940807" cy="4168329"/>
          </a:xfrm>
          <a:prstGeom prst="rect">
            <a:avLst/>
          </a:prstGeom>
        </p:spPr>
      </p:pic>
    </p:spTree>
    <p:extLst>
      <p:ext uri="{BB962C8B-B14F-4D97-AF65-F5344CB8AC3E}">
        <p14:creationId xmlns:p14="http://schemas.microsoft.com/office/powerpoint/2010/main" val="1785976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D0F10-A9E4-9D3C-A846-2A606628471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6E45791-B074-26AA-6E25-A1BD4AC20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
            <a:ext cx="12191999" cy="6858000"/>
          </a:xfrm>
          <a:prstGeom prst="rect">
            <a:avLst/>
          </a:prstGeom>
          <a:solidFill>
            <a:srgbClr val="29245C"/>
          </a:solidFill>
        </p:spPr>
      </p:pic>
      <p:cxnSp>
        <p:nvCxnSpPr>
          <p:cNvPr id="10" name="Straight Connector 9">
            <a:extLst>
              <a:ext uri="{FF2B5EF4-FFF2-40B4-BE49-F238E27FC236}">
                <a16:creationId xmlns:a16="http://schemas.microsoft.com/office/drawing/2014/main" id="{FFE96F0F-FD10-F94A-43C4-0C5A8E948559}"/>
              </a:ext>
            </a:extLst>
          </p:cNvPr>
          <p:cNvCxnSpPr/>
          <p:nvPr/>
        </p:nvCxnSpPr>
        <p:spPr>
          <a:xfrm>
            <a:off x="2000232" y="881899"/>
            <a:ext cx="7596000"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9BA76701-3EF5-8D0C-1459-F43CDF658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6845" y="528660"/>
            <a:ext cx="2126912" cy="917333"/>
          </a:xfrm>
          <a:prstGeom prst="rect">
            <a:avLst/>
          </a:prstGeom>
        </p:spPr>
      </p:pic>
      <p:sp>
        <p:nvSpPr>
          <p:cNvPr id="12" name="Subtitle 2">
            <a:extLst>
              <a:ext uri="{FF2B5EF4-FFF2-40B4-BE49-F238E27FC236}">
                <a16:creationId xmlns:a16="http://schemas.microsoft.com/office/drawing/2014/main" id="{2D4777E6-6FB5-B05E-6379-4102B5257861}"/>
              </a:ext>
            </a:extLst>
          </p:cNvPr>
          <p:cNvSpPr txBox="1">
            <a:spLocks/>
          </p:cNvSpPr>
          <p:nvPr/>
        </p:nvSpPr>
        <p:spPr>
          <a:xfrm>
            <a:off x="1162386" y="733360"/>
            <a:ext cx="3635829" cy="38213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a-IR" dirty="0">
                <a:solidFill>
                  <a:schemeClr val="bg1"/>
                </a:solidFill>
                <a:latin typeface="Ray Black" panose="02000504000000020004" pitchFamily="2" charset="-78"/>
                <a:ea typeface="Abar Low FaNum ExtraBold" pitchFamily="2" charset="-78"/>
                <a:cs typeface="Ray Black" panose="02000504000000020004" pitchFamily="2" charset="-78"/>
              </a:rPr>
              <a:t>صداوسیما</a:t>
            </a:r>
            <a:endParaRPr lang="en-US" dirty="0">
              <a:solidFill>
                <a:schemeClr val="bg1"/>
              </a:solidFill>
              <a:latin typeface="Ray Black" panose="02000504000000020004" pitchFamily="2" charset="-78"/>
              <a:ea typeface="Abar Low FaNum ExtraBold" pitchFamily="2" charset="-78"/>
              <a:cs typeface="Ray Black" panose="02000504000000020004" pitchFamily="2" charset="-78"/>
            </a:endParaRPr>
          </a:p>
        </p:txBody>
      </p:sp>
      <p:pic>
        <p:nvPicPr>
          <p:cNvPr id="16" name="Picture 15">
            <a:extLst>
              <a:ext uri="{FF2B5EF4-FFF2-40B4-BE49-F238E27FC236}">
                <a16:creationId xmlns:a16="http://schemas.microsoft.com/office/drawing/2014/main" id="{CA87FDEC-1441-A9DC-AE27-D21AAD5438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3529" y="506914"/>
            <a:ext cx="1499435" cy="608579"/>
          </a:xfrm>
          <a:prstGeom prst="rect">
            <a:avLst/>
          </a:prstGeom>
        </p:spPr>
      </p:pic>
      <p:pic>
        <p:nvPicPr>
          <p:cNvPr id="3" name="Picture 2">
            <a:extLst>
              <a:ext uri="{FF2B5EF4-FFF2-40B4-BE49-F238E27FC236}">
                <a16:creationId xmlns:a16="http://schemas.microsoft.com/office/drawing/2014/main" id="{9AFC9038-4912-3E10-3E59-62FC7C5278F6}"/>
              </a:ext>
            </a:extLst>
          </p:cNvPr>
          <p:cNvPicPr>
            <a:picLocks noChangeAspect="1"/>
          </p:cNvPicPr>
          <p:nvPr/>
        </p:nvPicPr>
        <p:blipFill>
          <a:blip r:embed="rId5"/>
          <a:stretch>
            <a:fillRect/>
          </a:stretch>
        </p:blipFill>
        <p:spPr>
          <a:xfrm>
            <a:off x="6021354" y="2019423"/>
            <a:ext cx="5828636" cy="3858773"/>
          </a:xfrm>
          <a:prstGeom prst="rect">
            <a:avLst/>
          </a:prstGeom>
        </p:spPr>
      </p:pic>
      <p:pic>
        <p:nvPicPr>
          <p:cNvPr id="6" name="Picture 5">
            <a:extLst>
              <a:ext uri="{FF2B5EF4-FFF2-40B4-BE49-F238E27FC236}">
                <a16:creationId xmlns:a16="http://schemas.microsoft.com/office/drawing/2014/main" id="{FF06EB94-CE7B-5AF5-BCBE-D0B64C624B67}"/>
              </a:ext>
            </a:extLst>
          </p:cNvPr>
          <p:cNvPicPr>
            <a:picLocks noChangeAspect="1"/>
          </p:cNvPicPr>
          <p:nvPr/>
        </p:nvPicPr>
        <p:blipFill>
          <a:blip r:embed="rId6"/>
          <a:stretch>
            <a:fillRect/>
          </a:stretch>
        </p:blipFill>
        <p:spPr>
          <a:xfrm>
            <a:off x="357398" y="2028754"/>
            <a:ext cx="5673287" cy="3849731"/>
          </a:xfrm>
          <a:prstGeom prst="rect">
            <a:avLst/>
          </a:prstGeom>
        </p:spPr>
      </p:pic>
    </p:spTree>
    <p:extLst>
      <p:ext uri="{BB962C8B-B14F-4D97-AF65-F5344CB8AC3E}">
        <p14:creationId xmlns:p14="http://schemas.microsoft.com/office/powerpoint/2010/main" val="747744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
            <a:ext cx="12191999" cy="6858000"/>
          </a:xfrm>
          <a:prstGeom prst="rect">
            <a:avLst/>
          </a:prstGeom>
          <a:solidFill>
            <a:srgbClr val="29245C"/>
          </a:solidFill>
        </p:spPr>
      </p:pic>
      <p:cxnSp>
        <p:nvCxnSpPr>
          <p:cNvPr id="10" name="Straight Connector 9"/>
          <p:cNvCxnSpPr/>
          <p:nvPr/>
        </p:nvCxnSpPr>
        <p:spPr>
          <a:xfrm>
            <a:off x="2000232" y="881899"/>
            <a:ext cx="7596000"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6845" y="528660"/>
            <a:ext cx="2126912" cy="917333"/>
          </a:xfrm>
          <a:prstGeom prst="rect">
            <a:avLst/>
          </a:prstGeom>
        </p:spPr>
      </p:pic>
      <p:sp>
        <p:nvSpPr>
          <p:cNvPr id="12" name="Subtitle 2"/>
          <p:cNvSpPr txBox="1">
            <a:spLocks/>
          </p:cNvSpPr>
          <p:nvPr/>
        </p:nvSpPr>
        <p:spPr>
          <a:xfrm>
            <a:off x="1162386" y="733360"/>
            <a:ext cx="3635829" cy="38213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a-IR" dirty="0">
                <a:solidFill>
                  <a:schemeClr val="bg1"/>
                </a:solidFill>
                <a:latin typeface="Ray Black" panose="02000504000000020004" pitchFamily="2" charset="-78"/>
                <a:ea typeface="Abar Low FaNum ExtraBold" pitchFamily="2" charset="-78"/>
                <a:cs typeface="Ray Black" panose="02000504000000020004" pitchFamily="2" charset="-78"/>
              </a:rPr>
              <a:t>تولیدات رسانه‌ای</a:t>
            </a:r>
            <a:endParaRPr lang="en-US" dirty="0">
              <a:solidFill>
                <a:schemeClr val="bg1"/>
              </a:solidFill>
              <a:latin typeface="Ray Black" panose="02000504000000020004" pitchFamily="2" charset="-78"/>
              <a:ea typeface="Abar Low FaNum ExtraBold" pitchFamily="2" charset="-78"/>
              <a:cs typeface="Ray Black" panose="02000504000000020004" pitchFamily="2" charset="-78"/>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3529" y="506914"/>
            <a:ext cx="1499435" cy="608579"/>
          </a:xfrm>
          <a:prstGeom prst="rect">
            <a:avLst/>
          </a:prstGeom>
        </p:spPr>
      </p:pic>
      <p:pic>
        <p:nvPicPr>
          <p:cNvPr id="25" name="Picture 24">
            <a:extLst>
              <a:ext uri="{FF2B5EF4-FFF2-40B4-BE49-F238E27FC236}">
                <a16:creationId xmlns:a16="http://schemas.microsoft.com/office/drawing/2014/main" id="{D5C87838-AFA4-DE31-C04D-065057E59CB0}"/>
              </a:ext>
            </a:extLst>
          </p:cNvPr>
          <p:cNvPicPr>
            <a:picLocks noChangeAspect="1"/>
          </p:cNvPicPr>
          <p:nvPr/>
        </p:nvPicPr>
        <p:blipFill>
          <a:blip r:embed="rId5"/>
          <a:stretch>
            <a:fillRect/>
          </a:stretch>
        </p:blipFill>
        <p:spPr>
          <a:xfrm>
            <a:off x="6088772" y="3743112"/>
            <a:ext cx="4063780" cy="2308287"/>
          </a:xfrm>
          <a:prstGeom prst="rect">
            <a:avLst/>
          </a:prstGeom>
        </p:spPr>
      </p:pic>
      <p:pic>
        <p:nvPicPr>
          <p:cNvPr id="31" name="Picture 30">
            <a:extLst>
              <a:ext uri="{FF2B5EF4-FFF2-40B4-BE49-F238E27FC236}">
                <a16:creationId xmlns:a16="http://schemas.microsoft.com/office/drawing/2014/main" id="{2D560B44-8A91-099D-8D2F-D3B4C11FD81F}"/>
              </a:ext>
            </a:extLst>
          </p:cNvPr>
          <p:cNvPicPr>
            <a:picLocks noChangeAspect="1"/>
          </p:cNvPicPr>
          <p:nvPr/>
        </p:nvPicPr>
        <p:blipFill>
          <a:blip r:embed="rId6"/>
          <a:stretch>
            <a:fillRect/>
          </a:stretch>
        </p:blipFill>
        <p:spPr>
          <a:xfrm>
            <a:off x="227838" y="1925273"/>
            <a:ext cx="2130519" cy="1224080"/>
          </a:xfrm>
          <a:prstGeom prst="rect">
            <a:avLst/>
          </a:prstGeom>
        </p:spPr>
      </p:pic>
      <p:pic>
        <p:nvPicPr>
          <p:cNvPr id="35" name="Picture 34">
            <a:extLst>
              <a:ext uri="{FF2B5EF4-FFF2-40B4-BE49-F238E27FC236}">
                <a16:creationId xmlns:a16="http://schemas.microsoft.com/office/drawing/2014/main" id="{ADD9ECC0-4D6C-9A7D-687D-0355952E2174}"/>
              </a:ext>
            </a:extLst>
          </p:cNvPr>
          <p:cNvPicPr>
            <a:picLocks noChangeAspect="1"/>
          </p:cNvPicPr>
          <p:nvPr/>
        </p:nvPicPr>
        <p:blipFill>
          <a:blip r:embed="rId7"/>
          <a:stretch>
            <a:fillRect/>
          </a:stretch>
        </p:blipFill>
        <p:spPr>
          <a:xfrm>
            <a:off x="2782845" y="4696938"/>
            <a:ext cx="3232377" cy="1817472"/>
          </a:xfrm>
          <a:prstGeom prst="rect">
            <a:avLst/>
          </a:prstGeom>
        </p:spPr>
      </p:pic>
      <p:pic>
        <p:nvPicPr>
          <p:cNvPr id="37" name="Picture 36">
            <a:extLst>
              <a:ext uri="{FF2B5EF4-FFF2-40B4-BE49-F238E27FC236}">
                <a16:creationId xmlns:a16="http://schemas.microsoft.com/office/drawing/2014/main" id="{7E51DE2B-A2FC-DBF3-A773-F891EAC1DC0E}"/>
              </a:ext>
            </a:extLst>
          </p:cNvPr>
          <p:cNvPicPr>
            <a:picLocks noChangeAspect="1"/>
          </p:cNvPicPr>
          <p:nvPr/>
        </p:nvPicPr>
        <p:blipFill>
          <a:blip r:embed="rId8"/>
          <a:stretch>
            <a:fillRect/>
          </a:stretch>
        </p:blipFill>
        <p:spPr>
          <a:xfrm>
            <a:off x="5988937" y="2401567"/>
            <a:ext cx="2223958" cy="1255460"/>
          </a:xfrm>
          <a:prstGeom prst="rect">
            <a:avLst/>
          </a:prstGeom>
        </p:spPr>
      </p:pic>
      <p:pic>
        <p:nvPicPr>
          <p:cNvPr id="39" name="Picture 38">
            <a:extLst>
              <a:ext uri="{FF2B5EF4-FFF2-40B4-BE49-F238E27FC236}">
                <a16:creationId xmlns:a16="http://schemas.microsoft.com/office/drawing/2014/main" id="{69CC1F72-8C40-E9A9-7BB8-6BA982010F47}"/>
              </a:ext>
            </a:extLst>
          </p:cNvPr>
          <p:cNvPicPr>
            <a:picLocks noChangeAspect="1"/>
          </p:cNvPicPr>
          <p:nvPr/>
        </p:nvPicPr>
        <p:blipFill>
          <a:blip r:embed="rId9"/>
          <a:stretch>
            <a:fillRect/>
          </a:stretch>
        </p:blipFill>
        <p:spPr>
          <a:xfrm>
            <a:off x="-20000" y="3255682"/>
            <a:ext cx="2398640" cy="1372531"/>
          </a:xfrm>
          <a:prstGeom prst="rect">
            <a:avLst/>
          </a:prstGeom>
        </p:spPr>
      </p:pic>
      <p:pic>
        <p:nvPicPr>
          <p:cNvPr id="41" name="Picture 40">
            <a:extLst>
              <a:ext uri="{FF2B5EF4-FFF2-40B4-BE49-F238E27FC236}">
                <a16:creationId xmlns:a16="http://schemas.microsoft.com/office/drawing/2014/main" id="{292BB745-CF83-8906-40E2-214513167E9A}"/>
              </a:ext>
            </a:extLst>
          </p:cNvPr>
          <p:cNvPicPr>
            <a:picLocks noChangeAspect="1"/>
          </p:cNvPicPr>
          <p:nvPr/>
        </p:nvPicPr>
        <p:blipFill>
          <a:blip r:embed="rId10"/>
          <a:stretch>
            <a:fillRect/>
          </a:stretch>
        </p:blipFill>
        <p:spPr>
          <a:xfrm>
            <a:off x="2433641" y="1670571"/>
            <a:ext cx="2085646" cy="2954278"/>
          </a:xfrm>
          <a:prstGeom prst="rect">
            <a:avLst/>
          </a:prstGeom>
        </p:spPr>
      </p:pic>
      <p:pic>
        <p:nvPicPr>
          <p:cNvPr id="43" name="Picture 42">
            <a:extLst>
              <a:ext uri="{FF2B5EF4-FFF2-40B4-BE49-F238E27FC236}">
                <a16:creationId xmlns:a16="http://schemas.microsoft.com/office/drawing/2014/main" id="{06E748C7-CC5E-8EA5-F077-980BFD8EE45B}"/>
              </a:ext>
            </a:extLst>
          </p:cNvPr>
          <p:cNvPicPr>
            <a:picLocks noChangeAspect="1"/>
          </p:cNvPicPr>
          <p:nvPr/>
        </p:nvPicPr>
        <p:blipFill>
          <a:blip r:embed="rId11"/>
          <a:stretch>
            <a:fillRect/>
          </a:stretch>
        </p:blipFill>
        <p:spPr>
          <a:xfrm>
            <a:off x="4591348" y="2299969"/>
            <a:ext cx="1326037" cy="2308287"/>
          </a:xfrm>
          <a:prstGeom prst="rect">
            <a:avLst/>
          </a:prstGeom>
        </p:spPr>
      </p:pic>
      <p:pic>
        <p:nvPicPr>
          <p:cNvPr id="45" name="Picture 44">
            <a:extLst>
              <a:ext uri="{FF2B5EF4-FFF2-40B4-BE49-F238E27FC236}">
                <a16:creationId xmlns:a16="http://schemas.microsoft.com/office/drawing/2014/main" id="{73481BFA-47A0-413A-FDC0-34D0261A3160}"/>
              </a:ext>
            </a:extLst>
          </p:cNvPr>
          <p:cNvPicPr>
            <a:picLocks noChangeAspect="1"/>
          </p:cNvPicPr>
          <p:nvPr/>
        </p:nvPicPr>
        <p:blipFill>
          <a:blip r:embed="rId12"/>
          <a:stretch>
            <a:fillRect/>
          </a:stretch>
        </p:blipFill>
        <p:spPr>
          <a:xfrm>
            <a:off x="8267363" y="1471323"/>
            <a:ext cx="3881095" cy="2190046"/>
          </a:xfrm>
          <a:prstGeom prst="rect">
            <a:avLst/>
          </a:prstGeom>
        </p:spPr>
      </p:pic>
      <p:pic>
        <p:nvPicPr>
          <p:cNvPr id="47" name="Picture 46">
            <a:extLst>
              <a:ext uri="{FF2B5EF4-FFF2-40B4-BE49-F238E27FC236}">
                <a16:creationId xmlns:a16="http://schemas.microsoft.com/office/drawing/2014/main" id="{89C719E9-6CAD-AFAF-1865-9BAF140BE7BC}"/>
              </a:ext>
            </a:extLst>
          </p:cNvPr>
          <p:cNvPicPr>
            <a:picLocks noChangeAspect="1"/>
          </p:cNvPicPr>
          <p:nvPr/>
        </p:nvPicPr>
        <p:blipFill>
          <a:blip r:embed="rId13"/>
          <a:stretch>
            <a:fillRect/>
          </a:stretch>
        </p:blipFill>
        <p:spPr>
          <a:xfrm>
            <a:off x="10207827" y="3743112"/>
            <a:ext cx="1685925" cy="2981325"/>
          </a:xfrm>
          <a:prstGeom prst="rect">
            <a:avLst/>
          </a:prstGeom>
        </p:spPr>
      </p:pic>
      <p:pic>
        <p:nvPicPr>
          <p:cNvPr id="49" name="Picture 48">
            <a:extLst>
              <a:ext uri="{FF2B5EF4-FFF2-40B4-BE49-F238E27FC236}">
                <a16:creationId xmlns:a16="http://schemas.microsoft.com/office/drawing/2014/main" id="{F4774142-83BC-527C-A1E5-9F1F5127B11B}"/>
              </a:ext>
            </a:extLst>
          </p:cNvPr>
          <p:cNvPicPr>
            <a:picLocks noChangeAspect="1"/>
          </p:cNvPicPr>
          <p:nvPr/>
        </p:nvPicPr>
        <p:blipFill>
          <a:blip r:embed="rId14"/>
          <a:stretch>
            <a:fillRect/>
          </a:stretch>
        </p:blipFill>
        <p:spPr>
          <a:xfrm>
            <a:off x="130643" y="4704265"/>
            <a:ext cx="2553385" cy="3117505"/>
          </a:xfrm>
          <a:prstGeom prst="rect">
            <a:avLst/>
          </a:prstGeom>
        </p:spPr>
      </p:pic>
    </p:spTree>
    <p:extLst>
      <p:ext uri="{BB962C8B-B14F-4D97-AF65-F5344CB8AC3E}">
        <p14:creationId xmlns:p14="http://schemas.microsoft.com/office/powerpoint/2010/main" val="2831811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
            <a:ext cx="12191999" cy="6858000"/>
          </a:xfrm>
          <a:prstGeom prst="rect">
            <a:avLst/>
          </a:prstGeom>
          <a:solidFill>
            <a:srgbClr val="29245C"/>
          </a:solidFill>
        </p:spPr>
      </p:pic>
      <p:pic>
        <p:nvPicPr>
          <p:cNvPr id="17" name="Picture 16">
            <a:extLst>
              <a:ext uri="{FF2B5EF4-FFF2-40B4-BE49-F238E27FC236}">
                <a16:creationId xmlns:a16="http://schemas.microsoft.com/office/drawing/2014/main" id="{3A8223CF-C566-9F20-EE40-7E354B019117}"/>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 y="-12700"/>
            <a:ext cx="12191999" cy="10235680"/>
          </a:xfrm>
          <a:prstGeom prst="rect">
            <a:avLst/>
          </a:prstGeom>
        </p:spPr>
      </p:pic>
      <p:cxnSp>
        <p:nvCxnSpPr>
          <p:cNvPr id="10" name="Straight Connector 9"/>
          <p:cNvCxnSpPr/>
          <p:nvPr/>
        </p:nvCxnSpPr>
        <p:spPr>
          <a:xfrm>
            <a:off x="2000232" y="881899"/>
            <a:ext cx="7596000"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6845" y="528660"/>
            <a:ext cx="2126912" cy="917333"/>
          </a:xfrm>
          <a:prstGeom prst="rect">
            <a:avLst/>
          </a:prstGeom>
        </p:spPr>
      </p:pic>
      <p:sp>
        <p:nvSpPr>
          <p:cNvPr id="12" name="Subtitle 2"/>
          <p:cNvSpPr txBox="1">
            <a:spLocks/>
          </p:cNvSpPr>
          <p:nvPr/>
        </p:nvSpPr>
        <p:spPr>
          <a:xfrm>
            <a:off x="1162386" y="733360"/>
            <a:ext cx="3635829" cy="38213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a-IR" dirty="0">
                <a:solidFill>
                  <a:schemeClr val="bg1"/>
                </a:solidFill>
                <a:latin typeface="Ray Black" panose="02000504000000020004" pitchFamily="2" charset="-78"/>
                <a:ea typeface="Abar Low FaNum ExtraBold" pitchFamily="2" charset="-78"/>
                <a:cs typeface="Ray Black" panose="02000504000000020004" pitchFamily="2" charset="-78"/>
              </a:rPr>
              <a:t>تولیدات مکتوب</a:t>
            </a:r>
            <a:endParaRPr lang="en-US" dirty="0">
              <a:solidFill>
                <a:schemeClr val="bg1"/>
              </a:solidFill>
              <a:latin typeface="Ray Black" panose="02000504000000020004" pitchFamily="2" charset="-78"/>
              <a:ea typeface="Abar Low FaNum ExtraBold" pitchFamily="2" charset="-78"/>
              <a:cs typeface="Ray Black" panose="02000504000000020004" pitchFamily="2" charset="-78"/>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3529" y="506914"/>
            <a:ext cx="1499435" cy="608579"/>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1162386" y="852889"/>
            <a:ext cx="1130326" cy="1325578"/>
          </a:xfrm>
          <a:prstGeom prst="rect">
            <a:avLst/>
          </a:prstGeom>
        </p:spPr>
      </p:pic>
    </p:spTree>
    <p:extLst>
      <p:ext uri="{BB962C8B-B14F-4D97-AF65-F5344CB8AC3E}">
        <p14:creationId xmlns:p14="http://schemas.microsoft.com/office/powerpoint/2010/main" val="3845907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098"/>
            <a:ext cx="12191999" cy="6858000"/>
          </a:xfrm>
          <a:prstGeom prst="rect">
            <a:avLst/>
          </a:prstGeom>
          <a:solidFill>
            <a:srgbClr val="29245C"/>
          </a:solidFill>
        </p:spPr>
      </p:pic>
      <p:cxnSp>
        <p:nvCxnSpPr>
          <p:cNvPr id="10" name="Straight Connector 9"/>
          <p:cNvCxnSpPr/>
          <p:nvPr/>
        </p:nvCxnSpPr>
        <p:spPr>
          <a:xfrm>
            <a:off x="2000232" y="881899"/>
            <a:ext cx="7596000"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6845" y="528660"/>
            <a:ext cx="2126912" cy="917333"/>
          </a:xfrm>
          <a:prstGeom prst="rect">
            <a:avLst/>
          </a:prstGeom>
        </p:spPr>
      </p:pic>
      <p:sp>
        <p:nvSpPr>
          <p:cNvPr id="12" name="Subtitle 2"/>
          <p:cNvSpPr txBox="1">
            <a:spLocks/>
          </p:cNvSpPr>
          <p:nvPr/>
        </p:nvSpPr>
        <p:spPr>
          <a:xfrm>
            <a:off x="1162386" y="733360"/>
            <a:ext cx="3635829" cy="3821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sz="2000" b="1" dirty="0">
                <a:solidFill>
                  <a:srgbClr val="002060"/>
                </a:solidFill>
                <a:latin typeface="Ray ExtraBlack" panose="02000504000000020004" pitchFamily="2" charset="-78"/>
                <a:cs typeface="Ray ExtraBlack" panose="02000504000000020004" pitchFamily="2" charset="-78"/>
              </a:rPr>
              <a:t>رویدادها</a:t>
            </a:r>
            <a:endParaRPr lang="en-US" sz="2000" b="1" dirty="0">
              <a:solidFill>
                <a:srgbClr val="002060"/>
              </a:solidFill>
              <a:latin typeface="Ray ExtraBlack" panose="02000504000000020004" pitchFamily="2" charset="-78"/>
              <a:cs typeface="Ray ExtraBlack" panose="02000504000000020004" pitchFamily="2" charset="-78"/>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3529" y="506914"/>
            <a:ext cx="1499435" cy="608579"/>
          </a:xfrm>
          <a:prstGeom prst="rect">
            <a:avLst/>
          </a:prstGeom>
        </p:spPr>
      </p:pic>
      <p:sp>
        <p:nvSpPr>
          <p:cNvPr id="6" name="TextBox 5">
            <a:extLst>
              <a:ext uri="{FF2B5EF4-FFF2-40B4-BE49-F238E27FC236}">
                <a16:creationId xmlns:a16="http://schemas.microsoft.com/office/drawing/2014/main" id="{7DE056AF-147C-4700-4007-E2064735492F}"/>
              </a:ext>
            </a:extLst>
          </p:cNvPr>
          <p:cNvSpPr txBox="1"/>
          <p:nvPr/>
        </p:nvSpPr>
        <p:spPr>
          <a:xfrm>
            <a:off x="7698324" y="1691076"/>
            <a:ext cx="3926515" cy="4339650"/>
          </a:xfrm>
          <a:prstGeom prst="rect">
            <a:avLst/>
          </a:prstGeom>
          <a:noFill/>
        </p:spPr>
        <p:txBody>
          <a:bodyPr wrap="square">
            <a:spAutoFit/>
          </a:bodyPr>
          <a:lstStyle/>
          <a:p>
            <a:pPr marL="0" indent="0" algn="ctr">
              <a:lnSpc>
                <a:spcPct val="150000"/>
              </a:lnSpc>
              <a:buNone/>
            </a:pPr>
            <a:r>
              <a:rPr lang="fa-IR" sz="4400" dirty="0">
                <a:solidFill>
                  <a:schemeClr val="bg1"/>
                </a:solidFill>
                <a:latin typeface="Ray Black" panose="02000504000000020004" pitchFamily="2" charset="-78"/>
                <a:ea typeface="Abar Low FaNum ExtraBold" pitchFamily="2" charset="-78"/>
                <a:cs typeface="Ray Black" panose="02000504000000020004" pitchFamily="2" charset="-78"/>
              </a:rPr>
              <a:t>همراهی علما و مبلغان شاخص</a:t>
            </a:r>
          </a:p>
          <a:p>
            <a:pPr marL="0" indent="0" algn="ctr">
              <a:lnSpc>
                <a:spcPct val="150000"/>
              </a:lnSpc>
              <a:buNone/>
            </a:pPr>
            <a:r>
              <a:rPr lang="fa-IR" sz="3200" dirty="0">
                <a:solidFill>
                  <a:schemeClr val="bg1"/>
                </a:solidFill>
                <a:latin typeface="Ray Black" panose="02000504000000020004" pitchFamily="2" charset="-78"/>
                <a:ea typeface="Abar Low FaNum ExtraBold" pitchFamily="2" charset="-78"/>
                <a:cs typeface="Ray Black" panose="02000504000000020004" pitchFamily="2" charset="-78"/>
              </a:rPr>
              <a:t>دعوت بزرگان</a:t>
            </a:r>
          </a:p>
          <a:p>
            <a:pPr marL="0" indent="0" algn="ctr">
              <a:lnSpc>
                <a:spcPct val="150000"/>
              </a:lnSpc>
              <a:buNone/>
            </a:pPr>
            <a:r>
              <a:rPr lang="fa-IR" sz="3200" dirty="0">
                <a:solidFill>
                  <a:schemeClr val="bg1"/>
                </a:solidFill>
                <a:latin typeface="Ray Black" panose="02000504000000020004" pitchFamily="2" charset="-78"/>
                <a:ea typeface="Abar Low FaNum ExtraBold" pitchFamily="2" charset="-78"/>
                <a:cs typeface="Ray Black" panose="02000504000000020004" pitchFamily="2" charset="-78"/>
              </a:rPr>
              <a:t>ارائه محتوا</a:t>
            </a:r>
          </a:p>
          <a:p>
            <a:pPr marL="0" indent="0" algn="ctr">
              <a:lnSpc>
                <a:spcPct val="150000"/>
              </a:lnSpc>
              <a:buNone/>
            </a:pPr>
            <a:r>
              <a:rPr lang="fa-IR" sz="3200" dirty="0">
                <a:solidFill>
                  <a:schemeClr val="bg1"/>
                </a:solidFill>
                <a:latin typeface="Ray Black" panose="02000504000000020004" pitchFamily="2" charset="-78"/>
                <a:ea typeface="Abar Low FaNum ExtraBold" pitchFamily="2" charset="-78"/>
                <a:cs typeface="Ray Black" panose="02000504000000020004" pitchFamily="2" charset="-78"/>
              </a:rPr>
              <a:t>و ...</a:t>
            </a:r>
            <a:endParaRPr lang="en-US" sz="2000" dirty="0">
              <a:solidFill>
                <a:schemeClr val="bg1"/>
              </a:solidFill>
              <a:latin typeface="Ray Black" panose="02000504000000020004" pitchFamily="2" charset="-78"/>
              <a:ea typeface="Abar Low FaNum ExtraBold" pitchFamily="2" charset="-78"/>
              <a:cs typeface="Ray Black" panose="02000504000000020004" pitchFamily="2" charset="-78"/>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162386" y="852889"/>
            <a:ext cx="1130326" cy="1325578"/>
          </a:xfrm>
          <a:prstGeom prst="rect">
            <a:avLst/>
          </a:prstGeom>
        </p:spPr>
      </p:pic>
      <p:pic>
        <p:nvPicPr>
          <p:cNvPr id="4" name="Picture 3">
            <a:extLst>
              <a:ext uri="{FF2B5EF4-FFF2-40B4-BE49-F238E27FC236}">
                <a16:creationId xmlns:a16="http://schemas.microsoft.com/office/drawing/2014/main" id="{594B66E9-4D0D-75C2-674F-0418D2A35AC1}"/>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Lst>
          </a:blip>
          <a:srcRect r="7839"/>
          <a:stretch/>
        </p:blipFill>
        <p:spPr>
          <a:xfrm>
            <a:off x="3783793" y="1828188"/>
            <a:ext cx="3713054" cy="2265138"/>
          </a:xfrm>
          <a:prstGeom prst="rect">
            <a:avLst/>
          </a:prstGeom>
        </p:spPr>
      </p:pic>
      <p:pic>
        <p:nvPicPr>
          <p:cNvPr id="8" name="Picture 7">
            <a:extLst>
              <a:ext uri="{FF2B5EF4-FFF2-40B4-BE49-F238E27FC236}">
                <a16:creationId xmlns:a16="http://schemas.microsoft.com/office/drawing/2014/main" id="{AB405703-DC98-F66F-CDC4-7E2C05C7B534}"/>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Layer>
                </a14:imgProps>
              </a:ext>
            </a:extLst>
          </a:blip>
          <a:stretch>
            <a:fillRect/>
          </a:stretch>
        </p:blipFill>
        <p:spPr>
          <a:xfrm>
            <a:off x="295422" y="4267032"/>
            <a:ext cx="4057942" cy="2281478"/>
          </a:xfrm>
          <a:prstGeom prst="rect">
            <a:avLst/>
          </a:prstGeom>
        </p:spPr>
      </p:pic>
      <p:pic>
        <p:nvPicPr>
          <p:cNvPr id="13" name="Picture 12">
            <a:extLst>
              <a:ext uri="{FF2B5EF4-FFF2-40B4-BE49-F238E27FC236}">
                <a16:creationId xmlns:a16="http://schemas.microsoft.com/office/drawing/2014/main" id="{075F6C2B-4C39-384E-FCEF-BBC274505513}"/>
              </a:ext>
            </a:extLst>
          </p:cNvPr>
          <p:cNvPicPr>
            <a:picLocks noChangeAspect="1"/>
          </p:cNvPicPr>
          <p:nvPr/>
        </p:nvPicPr>
        <p:blipFill rotWithShape="1">
          <a:blip r:embed="rId10"/>
          <a:srcRect l="8453" r="8748"/>
          <a:stretch/>
        </p:blipFill>
        <p:spPr>
          <a:xfrm>
            <a:off x="295422" y="1828188"/>
            <a:ext cx="3286894" cy="2231857"/>
          </a:xfrm>
          <a:prstGeom prst="rect">
            <a:avLst/>
          </a:prstGeom>
        </p:spPr>
      </p:pic>
      <p:pic>
        <p:nvPicPr>
          <p:cNvPr id="14" name="Picture 13">
            <a:extLst>
              <a:ext uri="{FF2B5EF4-FFF2-40B4-BE49-F238E27FC236}">
                <a16:creationId xmlns:a16="http://schemas.microsoft.com/office/drawing/2014/main" id="{0C9959A7-396A-F903-798A-E515F4121F4B}"/>
              </a:ext>
            </a:extLst>
          </p:cNvPr>
          <p:cNvPicPr>
            <a:picLocks noChangeAspect="1"/>
          </p:cNvPicPr>
          <p:nvPr/>
        </p:nvPicPr>
        <p:blipFill rotWithShape="1">
          <a:blip r:embed="rId11"/>
          <a:srcRect l="15909" r="15986"/>
          <a:stretch/>
        </p:blipFill>
        <p:spPr>
          <a:xfrm>
            <a:off x="4695153" y="4258689"/>
            <a:ext cx="2801694" cy="2363540"/>
          </a:xfrm>
          <a:prstGeom prst="rect">
            <a:avLst/>
          </a:prstGeom>
        </p:spPr>
      </p:pic>
    </p:spTree>
    <p:extLst>
      <p:ext uri="{BB962C8B-B14F-4D97-AF65-F5344CB8AC3E}">
        <p14:creationId xmlns:p14="http://schemas.microsoft.com/office/powerpoint/2010/main" val="255484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098"/>
            <a:ext cx="12191999" cy="6858000"/>
          </a:xfrm>
          <a:prstGeom prst="rect">
            <a:avLst/>
          </a:prstGeom>
          <a:solidFill>
            <a:srgbClr val="29245C"/>
          </a:solidFill>
        </p:spPr>
      </p:pic>
      <p:cxnSp>
        <p:nvCxnSpPr>
          <p:cNvPr id="10" name="Straight Connector 9"/>
          <p:cNvCxnSpPr/>
          <p:nvPr/>
        </p:nvCxnSpPr>
        <p:spPr>
          <a:xfrm>
            <a:off x="2000232" y="881899"/>
            <a:ext cx="7596000"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6845" y="528660"/>
            <a:ext cx="2126912" cy="917333"/>
          </a:xfrm>
          <a:prstGeom prst="rect">
            <a:avLst/>
          </a:prstGeom>
        </p:spPr>
      </p:pic>
      <p:sp>
        <p:nvSpPr>
          <p:cNvPr id="12" name="Subtitle 2"/>
          <p:cNvSpPr txBox="1">
            <a:spLocks/>
          </p:cNvSpPr>
          <p:nvPr/>
        </p:nvSpPr>
        <p:spPr>
          <a:xfrm>
            <a:off x="1162386" y="733360"/>
            <a:ext cx="3635829" cy="3821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sz="2000" b="1" dirty="0">
                <a:solidFill>
                  <a:srgbClr val="002060"/>
                </a:solidFill>
                <a:latin typeface="Ray ExtraBlack" panose="02000504000000020004" pitchFamily="2" charset="-78"/>
                <a:cs typeface="Ray ExtraBlack" panose="02000504000000020004" pitchFamily="2" charset="-78"/>
              </a:rPr>
              <a:t>رویدادها</a:t>
            </a:r>
            <a:endParaRPr lang="en-US" sz="2000" b="1" dirty="0">
              <a:solidFill>
                <a:srgbClr val="002060"/>
              </a:solidFill>
              <a:latin typeface="Ray ExtraBlack" panose="02000504000000020004" pitchFamily="2" charset="-78"/>
              <a:cs typeface="Ray ExtraBlack" panose="02000504000000020004" pitchFamily="2" charset="-78"/>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3529" y="506914"/>
            <a:ext cx="1499435" cy="608579"/>
          </a:xfrm>
          <a:prstGeom prst="rect">
            <a:avLst/>
          </a:prstGeom>
        </p:spPr>
      </p:pic>
      <p:pic>
        <p:nvPicPr>
          <p:cNvPr id="3" name="Picture 2">
            <a:extLst>
              <a:ext uri="{FF2B5EF4-FFF2-40B4-BE49-F238E27FC236}">
                <a16:creationId xmlns:a16="http://schemas.microsoft.com/office/drawing/2014/main" id="{1298BFA2-9E21-82CD-D879-D3DD51FA7C9E}"/>
              </a:ext>
            </a:extLst>
          </p:cNvPr>
          <p:cNvPicPr>
            <a:picLocks noChangeAspect="1"/>
          </p:cNvPicPr>
          <p:nvPr/>
        </p:nvPicPr>
        <p:blipFill rotWithShape="1">
          <a:blip r:embed="rId5">
            <a:extLst>
              <a:ext uri="{28A0092B-C50C-407E-A947-70E740481C1C}">
                <a14:useLocalDpi xmlns:a14="http://schemas.microsoft.com/office/drawing/2010/main" val="0"/>
              </a:ext>
            </a:extLst>
          </a:blip>
          <a:srcRect t="34949" r="10027" b="18413"/>
          <a:stretch/>
        </p:blipFill>
        <p:spPr>
          <a:xfrm>
            <a:off x="7646913" y="4510412"/>
            <a:ext cx="3925517" cy="2034821"/>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162386" y="852889"/>
            <a:ext cx="1130326" cy="1325578"/>
          </a:xfrm>
          <a:prstGeom prst="rect">
            <a:avLst/>
          </a:prstGeom>
        </p:spPr>
      </p:pic>
      <p:sp>
        <p:nvSpPr>
          <p:cNvPr id="6" name="TextBox 5">
            <a:extLst>
              <a:ext uri="{FF2B5EF4-FFF2-40B4-BE49-F238E27FC236}">
                <a16:creationId xmlns:a16="http://schemas.microsoft.com/office/drawing/2014/main" id="{7DE056AF-147C-4700-4007-E2064735492F}"/>
              </a:ext>
            </a:extLst>
          </p:cNvPr>
          <p:cNvSpPr txBox="1"/>
          <p:nvPr/>
        </p:nvSpPr>
        <p:spPr>
          <a:xfrm>
            <a:off x="6586031" y="2283922"/>
            <a:ext cx="6174995" cy="1938992"/>
          </a:xfrm>
          <a:prstGeom prst="rect">
            <a:avLst/>
          </a:prstGeom>
          <a:noFill/>
        </p:spPr>
        <p:txBody>
          <a:bodyPr wrap="square">
            <a:spAutoFit/>
          </a:bodyPr>
          <a:lstStyle/>
          <a:p>
            <a:pPr marL="0" indent="0" algn="ctr">
              <a:lnSpc>
                <a:spcPct val="150000"/>
              </a:lnSpc>
              <a:buNone/>
            </a:pPr>
            <a:r>
              <a:rPr lang="fa-IR" sz="4400" dirty="0">
                <a:solidFill>
                  <a:schemeClr val="bg1"/>
                </a:solidFill>
                <a:latin typeface="Ray Black" panose="02000504000000020004" pitchFamily="2" charset="-78"/>
                <a:ea typeface="Abar Low FaNum ExtraBold" pitchFamily="2" charset="-78"/>
                <a:cs typeface="Ray Black" panose="02000504000000020004" pitchFamily="2" charset="-78"/>
              </a:rPr>
              <a:t>مبلغین</a:t>
            </a:r>
          </a:p>
          <a:p>
            <a:pPr marL="0" indent="0" algn="ctr">
              <a:lnSpc>
                <a:spcPct val="150000"/>
              </a:lnSpc>
              <a:buNone/>
            </a:pPr>
            <a:r>
              <a:rPr lang="fa-IR" sz="3600" dirty="0">
                <a:solidFill>
                  <a:schemeClr val="bg1"/>
                </a:solidFill>
                <a:latin typeface="Ray Black" panose="02000504000000020004" pitchFamily="2" charset="-78"/>
                <a:ea typeface="Abar Low FaNum ExtraBold" pitchFamily="2" charset="-78"/>
                <a:cs typeface="Ray Black" panose="02000504000000020004" pitchFamily="2" charset="-78"/>
              </a:rPr>
              <a:t>پویش یدبیضاء</a:t>
            </a:r>
            <a:endParaRPr lang="en-US" sz="1600" dirty="0">
              <a:solidFill>
                <a:schemeClr val="bg1"/>
              </a:solidFill>
              <a:latin typeface="Ray Black" panose="02000504000000020004" pitchFamily="2" charset="-78"/>
              <a:ea typeface="Abar Low FaNum ExtraBold" pitchFamily="2" charset="-78"/>
              <a:cs typeface="Ray Black" panose="02000504000000020004" pitchFamily="2" charset="-78"/>
            </a:endParaRPr>
          </a:p>
        </p:txBody>
      </p:sp>
      <p:pic>
        <p:nvPicPr>
          <p:cNvPr id="7" name="Picture 6">
            <a:extLst>
              <a:ext uri="{FF2B5EF4-FFF2-40B4-BE49-F238E27FC236}">
                <a16:creationId xmlns:a16="http://schemas.microsoft.com/office/drawing/2014/main" id="{D1B1C50A-D883-EF8B-A69A-30A99DC58C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570" y="1526598"/>
            <a:ext cx="7300681" cy="5028344"/>
          </a:xfrm>
          <a:prstGeom prst="rect">
            <a:avLst/>
          </a:prstGeom>
        </p:spPr>
      </p:pic>
    </p:spTree>
    <p:extLst>
      <p:ext uri="{BB962C8B-B14F-4D97-AF65-F5344CB8AC3E}">
        <p14:creationId xmlns:p14="http://schemas.microsoft.com/office/powerpoint/2010/main" val="2408468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098"/>
            <a:ext cx="12191999" cy="6858000"/>
          </a:xfrm>
          <a:prstGeom prst="rect">
            <a:avLst/>
          </a:prstGeom>
          <a:solidFill>
            <a:srgbClr val="29245C"/>
          </a:solidFill>
        </p:spPr>
      </p:pic>
      <p:cxnSp>
        <p:nvCxnSpPr>
          <p:cNvPr id="10" name="Straight Connector 9"/>
          <p:cNvCxnSpPr/>
          <p:nvPr/>
        </p:nvCxnSpPr>
        <p:spPr>
          <a:xfrm>
            <a:off x="2000232" y="881899"/>
            <a:ext cx="7596000"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6845" y="528660"/>
            <a:ext cx="2126912" cy="917333"/>
          </a:xfrm>
          <a:prstGeom prst="rect">
            <a:avLst/>
          </a:prstGeom>
        </p:spPr>
      </p:pic>
      <p:sp>
        <p:nvSpPr>
          <p:cNvPr id="12" name="Subtitle 2"/>
          <p:cNvSpPr txBox="1">
            <a:spLocks/>
          </p:cNvSpPr>
          <p:nvPr/>
        </p:nvSpPr>
        <p:spPr>
          <a:xfrm>
            <a:off x="1162386" y="733360"/>
            <a:ext cx="3635829" cy="3821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sz="2000" b="1" dirty="0">
                <a:solidFill>
                  <a:srgbClr val="002060"/>
                </a:solidFill>
                <a:latin typeface="Ray ExtraBlack" panose="02000504000000020004" pitchFamily="2" charset="-78"/>
                <a:cs typeface="Ray ExtraBlack" panose="02000504000000020004" pitchFamily="2" charset="-78"/>
              </a:rPr>
              <a:t>رویدادها</a:t>
            </a:r>
            <a:endParaRPr lang="en-US" sz="2000" b="1" dirty="0">
              <a:solidFill>
                <a:srgbClr val="002060"/>
              </a:solidFill>
              <a:latin typeface="Ray ExtraBlack" panose="02000504000000020004" pitchFamily="2" charset="-78"/>
              <a:cs typeface="Ray ExtraBlack" panose="02000504000000020004" pitchFamily="2" charset="-78"/>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3529" y="506914"/>
            <a:ext cx="1499435" cy="608579"/>
          </a:xfrm>
          <a:prstGeom prst="rect">
            <a:avLst/>
          </a:prstGeom>
        </p:spPr>
      </p:pic>
      <p:pic>
        <p:nvPicPr>
          <p:cNvPr id="13" name="Picture 12">
            <a:extLst>
              <a:ext uri="{FF2B5EF4-FFF2-40B4-BE49-F238E27FC236}">
                <a16:creationId xmlns:a16="http://schemas.microsoft.com/office/drawing/2014/main" id="{F894C10F-046D-7317-5D16-F6B305A80DC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1292351" y="1582507"/>
            <a:ext cx="5502812" cy="3666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1162386" y="852889"/>
            <a:ext cx="1130326" cy="1325578"/>
          </a:xfrm>
          <a:prstGeom prst="rect">
            <a:avLst/>
          </a:prstGeom>
        </p:spPr>
      </p:pic>
      <p:sp>
        <p:nvSpPr>
          <p:cNvPr id="6" name="TextBox 5">
            <a:extLst>
              <a:ext uri="{FF2B5EF4-FFF2-40B4-BE49-F238E27FC236}">
                <a16:creationId xmlns:a16="http://schemas.microsoft.com/office/drawing/2014/main" id="{7DE056AF-147C-4700-4007-E2064735492F}"/>
              </a:ext>
            </a:extLst>
          </p:cNvPr>
          <p:cNvSpPr txBox="1"/>
          <p:nvPr/>
        </p:nvSpPr>
        <p:spPr>
          <a:xfrm>
            <a:off x="6925129" y="1258280"/>
            <a:ext cx="4553339" cy="2215991"/>
          </a:xfrm>
          <a:prstGeom prst="rect">
            <a:avLst/>
          </a:prstGeom>
          <a:noFill/>
        </p:spPr>
        <p:txBody>
          <a:bodyPr wrap="square">
            <a:spAutoFit/>
          </a:bodyPr>
          <a:lstStyle/>
          <a:p>
            <a:pPr marL="0" indent="0" algn="ctr" rtl="1">
              <a:lnSpc>
                <a:spcPct val="150000"/>
              </a:lnSpc>
              <a:buNone/>
            </a:pPr>
            <a:r>
              <a:rPr lang="fa-IR" sz="4400" dirty="0">
                <a:solidFill>
                  <a:schemeClr val="bg1"/>
                </a:solidFill>
                <a:latin typeface="Ray Black" panose="02000504000000020004" pitchFamily="2" charset="-78"/>
                <a:ea typeface="Abar Low FaNum ExtraBold" pitchFamily="2" charset="-78"/>
                <a:cs typeface="Ray Black" panose="02000504000000020004" pitchFamily="2" charset="-78"/>
              </a:rPr>
              <a:t>اهل سنت</a:t>
            </a:r>
          </a:p>
          <a:p>
            <a:pPr algn="ctr" rtl="1">
              <a:lnSpc>
                <a:spcPct val="150000"/>
              </a:lnSpc>
            </a:pPr>
            <a:r>
              <a:rPr lang="fa-IR" sz="2400" dirty="0">
                <a:solidFill>
                  <a:schemeClr val="bg1"/>
                </a:solidFill>
                <a:latin typeface="Ray Black" panose="02000504000000020004" pitchFamily="2" charset="-78"/>
                <a:ea typeface="Abar Low FaNum ExtraBold" pitchFamily="2" charset="-78"/>
                <a:cs typeface="Ray Black" panose="02000504000000020004" pitchFamily="2" charset="-78"/>
              </a:rPr>
              <a:t>دوره‌های دو روزه  برای ۱۰۰۰مبلغ قرآنی</a:t>
            </a:r>
          </a:p>
          <a:p>
            <a:pPr marL="0" indent="0" algn="ctr" rtl="1">
              <a:lnSpc>
                <a:spcPct val="150000"/>
              </a:lnSpc>
              <a:buNone/>
            </a:pPr>
            <a:r>
              <a:rPr lang="fa-IR" sz="2400" dirty="0">
                <a:solidFill>
                  <a:schemeClr val="bg1"/>
                </a:solidFill>
                <a:latin typeface="Ray Black" panose="02000504000000020004" pitchFamily="2" charset="-78"/>
                <a:ea typeface="Abar Low FaNum ExtraBold" pitchFamily="2" charset="-78"/>
                <a:cs typeface="Ray Black" panose="02000504000000020004" pitchFamily="2" charset="-78"/>
              </a:rPr>
              <a:t>تقویت ۲۰۰۰محفل</a:t>
            </a:r>
          </a:p>
        </p:txBody>
      </p:sp>
      <p:pic>
        <p:nvPicPr>
          <p:cNvPr id="3" name="Picture 2">
            <a:extLst>
              <a:ext uri="{FF2B5EF4-FFF2-40B4-BE49-F238E27FC236}">
                <a16:creationId xmlns:a16="http://schemas.microsoft.com/office/drawing/2014/main" id="{0302621B-30AD-6DE1-D43F-7608D2227A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38234" y="3730856"/>
            <a:ext cx="3761415" cy="2505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27230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FA20FA-1682-C820-227F-73798C115D80}"/>
              </a:ext>
            </a:extLst>
          </p:cNvPr>
          <p:cNvPicPr>
            <a:picLocks noChangeAspect="1"/>
          </p:cNvPicPr>
          <p:nvPr/>
        </p:nvPicPr>
        <p:blipFill rotWithShape="1">
          <a:blip r:embed="rId2"/>
          <a:srcRect l="15846" b="5812"/>
          <a:stretch/>
        </p:blipFill>
        <p:spPr>
          <a:xfrm>
            <a:off x="-28575" y="0"/>
            <a:ext cx="12220575" cy="7158037"/>
          </a:xfrm>
          <a:prstGeom prst="rect">
            <a:avLst/>
          </a:prstGeom>
        </p:spPr>
      </p:pic>
      <p:cxnSp>
        <p:nvCxnSpPr>
          <p:cNvPr id="10" name="Straight Connector 9"/>
          <p:cNvCxnSpPr/>
          <p:nvPr/>
        </p:nvCxnSpPr>
        <p:spPr>
          <a:xfrm>
            <a:off x="2000232" y="881899"/>
            <a:ext cx="7596000"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6845" y="528660"/>
            <a:ext cx="2126912" cy="917333"/>
          </a:xfrm>
          <a:prstGeom prst="rect">
            <a:avLst/>
          </a:prstGeom>
        </p:spPr>
      </p:pic>
      <p:sp>
        <p:nvSpPr>
          <p:cNvPr id="12" name="Subtitle 2"/>
          <p:cNvSpPr txBox="1">
            <a:spLocks/>
          </p:cNvSpPr>
          <p:nvPr/>
        </p:nvSpPr>
        <p:spPr>
          <a:xfrm>
            <a:off x="1162386" y="733360"/>
            <a:ext cx="3635829" cy="3821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sz="2000" b="1" dirty="0">
                <a:solidFill>
                  <a:srgbClr val="002060"/>
                </a:solidFill>
                <a:latin typeface="Ray ExtraBlack" panose="02000504000000020004" pitchFamily="2" charset="-78"/>
                <a:cs typeface="Ray ExtraBlack" panose="02000504000000020004" pitchFamily="2" charset="-78"/>
              </a:rPr>
              <a:t>رویدادها</a:t>
            </a:r>
            <a:endParaRPr lang="en-US" sz="2000" b="1" dirty="0">
              <a:solidFill>
                <a:srgbClr val="002060"/>
              </a:solidFill>
              <a:latin typeface="Ray ExtraBlack" panose="02000504000000020004" pitchFamily="2" charset="-78"/>
              <a:cs typeface="Ray ExtraBlack" panose="02000504000000020004" pitchFamily="2" charset="-78"/>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3529" y="506914"/>
            <a:ext cx="1499435" cy="608579"/>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162386" y="852889"/>
            <a:ext cx="1130326" cy="1325578"/>
          </a:xfrm>
          <a:prstGeom prst="rect">
            <a:avLst/>
          </a:prstGeom>
        </p:spPr>
      </p:pic>
      <p:sp>
        <p:nvSpPr>
          <p:cNvPr id="2" name="TextBox 1">
            <a:extLst>
              <a:ext uri="{FF2B5EF4-FFF2-40B4-BE49-F238E27FC236}">
                <a16:creationId xmlns:a16="http://schemas.microsoft.com/office/drawing/2014/main" id="{AC2A62C6-C16E-269F-FC5E-775C0D596A0D}"/>
              </a:ext>
            </a:extLst>
          </p:cNvPr>
          <p:cNvSpPr txBox="1"/>
          <p:nvPr/>
        </p:nvSpPr>
        <p:spPr>
          <a:xfrm>
            <a:off x="1727548" y="1437032"/>
            <a:ext cx="7596467" cy="3693319"/>
          </a:xfrm>
          <a:prstGeom prst="rect">
            <a:avLst/>
          </a:prstGeom>
          <a:noFill/>
        </p:spPr>
        <p:txBody>
          <a:bodyPr wrap="square">
            <a:spAutoFit/>
          </a:bodyPr>
          <a:lstStyle/>
          <a:p>
            <a:pPr marL="0" indent="0" algn="ctr" rtl="1">
              <a:lnSpc>
                <a:spcPct val="150000"/>
              </a:lnSpc>
              <a:buNone/>
            </a:pPr>
            <a:r>
              <a:rPr lang="fa-IR" sz="4400" dirty="0">
                <a:solidFill>
                  <a:schemeClr val="bg1"/>
                </a:solidFill>
                <a:latin typeface="Ray Black" panose="02000504000000020004" pitchFamily="2" charset="-78"/>
                <a:ea typeface="Abar Low FaNum ExtraBold" pitchFamily="2" charset="-78"/>
                <a:cs typeface="Ray Black" panose="02000504000000020004" pitchFamily="2" charset="-78"/>
              </a:rPr>
              <a:t>آموزش و پرورش</a:t>
            </a:r>
          </a:p>
          <a:p>
            <a:pPr marL="0" indent="0" algn="ctr" rtl="1">
              <a:lnSpc>
                <a:spcPct val="150000"/>
              </a:lnSpc>
              <a:buNone/>
            </a:pPr>
            <a:r>
              <a:rPr lang="fa-IR" sz="2800" dirty="0">
                <a:solidFill>
                  <a:schemeClr val="bg1"/>
                </a:solidFill>
                <a:latin typeface="Ray Black" panose="02000504000000020004" pitchFamily="2" charset="-78"/>
                <a:ea typeface="Abar Low FaNum ExtraBold" pitchFamily="2" charset="-78"/>
                <a:cs typeface="Ray Black" panose="02000504000000020004" pitchFamily="2" charset="-78"/>
              </a:rPr>
              <a:t>مشارکت ۸۷۵هزار دانش‌آموز در پویش مسطورا در شاد</a:t>
            </a:r>
          </a:p>
          <a:p>
            <a:pPr marL="0" indent="0" algn="ctr" rtl="1">
              <a:lnSpc>
                <a:spcPct val="150000"/>
              </a:lnSpc>
              <a:buNone/>
            </a:pPr>
            <a:r>
              <a:rPr lang="fa-IR" sz="2800" dirty="0">
                <a:solidFill>
                  <a:schemeClr val="bg1"/>
                </a:solidFill>
                <a:latin typeface="Ray Black" panose="02000504000000020004" pitchFamily="2" charset="-78"/>
                <a:ea typeface="Abar Low FaNum ExtraBold" pitchFamily="2" charset="-78"/>
                <a:cs typeface="Ray Black" panose="02000504000000020004" pitchFamily="2" charset="-78"/>
              </a:rPr>
              <a:t>مشارکت ۵۲۵ هزار معلم دوره ضمن خدمت فرهنگیان</a:t>
            </a:r>
          </a:p>
          <a:p>
            <a:pPr marL="0" indent="0" algn="ctr" rtl="1">
              <a:lnSpc>
                <a:spcPct val="150000"/>
              </a:lnSpc>
              <a:buNone/>
            </a:pPr>
            <a:r>
              <a:rPr lang="fa-IR" sz="2800" dirty="0">
                <a:solidFill>
                  <a:schemeClr val="bg1"/>
                </a:solidFill>
                <a:latin typeface="Ray Black" panose="02000504000000020004" pitchFamily="2" charset="-78"/>
                <a:ea typeface="Abar Low FaNum ExtraBold" pitchFamily="2" charset="-78"/>
                <a:cs typeface="Ray Black" panose="02000504000000020004" pitchFamily="2" charset="-78"/>
              </a:rPr>
              <a:t>مشارکت ۳۴هزار و ۶۸۱ مدرسه </a:t>
            </a:r>
          </a:p>
          <a:p>
            <a:pPr marL="0" indent="0" algn="ctr" rtl="1">
              <a:lnSpc>
                <a:spcPct val="150000"/>
              </a:lnSpc>
              <a:buNone/>
            </a:pPr>
            <a:r>
              <a:rPr lang="fa-IR" sz="2800" dirty="0">
                <a:solidFill>
                  <a:schemeClr val="bg1"/>
                </a:solidFill>
                <a:latin typeface="Ray Black" panose="02000504000000020004" pitchFamily="2" charset="-78"/>
                <a:ea typeface="Abar Low FaNum ExtraBold" pitchFamily="2" charset="-78"/>
                <a:cs typeface="Ray Black" panose="02000504000000020004" pitchFamily="2" charset="-78"/>
              </a:rPr>
              <a:t>همراهی ویژه حدود ۲۰هزار مدیر مدرسه </a:t>
            </a:r>
          </a:p>
        </p:txBody>
      </p:sp>
    </p:spTree>
    <p:extLst>
      <p:ext uri="{BB962C8B-B14F-4D97-AF65-F5344CB8AC3E}">
        <p14:creationId xmlns:p14="http://schemas.microsoft.com/office/powerpoint/2010/main" val="4063642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9245C"/>
        </a:solidFill>
        <a:effectLst/>
      </p:bgPr>
    </p:bg>
    <p:spTree>
      <p:nvGrpSpPr>
        <p:cNvPr id="1" name="">
          <a:extLst>
            <a:ext uri="{FF2B5EF4-FFF2-40B4-BE49-F238E27FC236}">
              <a16:creationId xmlns:a16="http://schemas.microsoft.com/office/drawing/2014/main" id="{6655EC38-3576-1379-88B0-9CE958D53E15}"/>
            </a:ext>
          </a:extLst>
        </p:cNvPr>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1CE9550C-125C-BBD9-5EC0-57A6011E3472}"/>
              </a:ext>
            </a:extLst>
          </p:cNvPr>
          <p:cNvCxnSpPr/>
          <p:nvPr/>
        </p:nvCxnSpPr>
        <p:spPr>
          <a:xfrm>
            <a:off x="772886" y="1230738"/>
            <a:ext cx="10646228" cy="0"/>
          </a:xfrm>
          <a:prstGeom prst="line">
            <a:avLst/>
          </a:prstGeom>
          <a:ln w="31750">
            <a:solidFill>
              <a:srgbClr val="DDB069"/>
            </a:solidFill>
          </a:ln>
        </p:spPr>
        <p:style>
          <a:lnRef idx="1">
            <a:schemeClr val="dk1"/>
          </a:lnRef>
          <a:fillRef idx="0">
            <a:schemeClr val="dk1"/>
          </a:fillRef>
          <a:effectRef idx="0">
            <a:schemeClr val="dk1"/>
          </a:effectRef>
          <a:fontRef idx="minor">
            <a:schemeClr val="tx1"/>
          </a:fontRef>
        </p:style>
      </p:cxnSp>
      <p:pic>
        <p:nvPicPr>
          <p:cNvPr id="16" name="Picture 15">
            <a:extLst>
              <a:ext uri="{FF2B5EF4-FFF2-40B4-BE49-F238E27FC236}">
                <a16:creationId xmlns:a16="http://schemas.microsoft.com/office/drawing/2014/main" id="{01DA54DF-CDDD-907F-A579-C47956CA8F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5725" y="757447"/>
            <a:ext cx="3941685" cy="1219104"/>
          </a:xfrm>
          <a:prstGeom prst="rect">
            <a:avLst/>
          </a:prstGeom>
        </p:spPr>
      </p:pic>
      <p:pic>
        <p:nvPicPr>
          <p:cNvPr id="9" name="Picture 8">
            <a:extLst>
              <a:ext uri="{FF2B5EF4-FFF2-40B4-BE49-F238E27FC236}">
                <a16:creationId xmlns:a16="http://schemas.microsoft.com/office/drawing/2014/main" id="{1CA58009-64C2-C1FF-D094-D7E0311EF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7624" y="2208768"/>
            <a:ext cx="4716106" cy="1914137"/>
          </a:xfrm>
          <a:prstGeom prst="rect">
            <a:avLst/>
          </a:prstGeom>
        </p:spPr>
      </p:pic>
      <p:pic>
        <p:nvPicPr>
          <p:cNvPr id="13" name="Picture 12">
            <a:extLst>
              <a:ext uri="{FF2B5EF4-FFF2-40B4-BE49-F238E27FC236}">
                <a16:creationId xmlns:a16="http://schemas.microsoft.com/office/drawing/2014/main" id="{07043203-C96E-184F-3F2C-D19A99DE2A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0250" y="4964673"/>
            <a:ext cx="3479852" cy="1893328"/>
          </a:xfrm>
          <a:prstGeom prst="rect">
            <a:avLst/>
          </a:prstGeom>
        </p:spPr>
      </p:pic>
      <p:sp>
        <p:nvSpPr>
          <p:cNvPr id="15" name="Subtitle 2">
            <a:extLst>
              <a:ext uri="{FF2B5EF4-FFF2-40B4-BE49-F238E27FC236}">
                <a16:creationId xmlns:a16="http://schemas.microsoft.com/office/drawing/2014/main" id="{C19339E5-2A24-69F5-27C5-257F6546472B}"/>
              </a:ext>
            </a:extLst>
          </p:cNvPr>
          <p:cNvSpPr txBox="1">
            <a:spLocks/>
          </p:cNvSpPr>
          <p:nvPr/>
        </p:nvSpPr>
        <p:spPr>
          <a:xfrm>
            <a:off x="4221835" y="827787"/>
            <a:ext cx="3748329" cy="6931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3200" b="0" i="0" u="none" strike="noStrike" kern="1200" cap="none" spc="0" normalizeH="0" baseline="0" noProof="0" dirty="0">
                <a:ln>
                  <a:noFill/>
                </a:ln>
                <a:solidFill>
                  <a:srgbClr val="29245C"/>
                </a:solidFill>
                <a:effectLst/>
                <a:uLnTx/>
                <a:uFillTx/>
                <a:latin typeface="Ray ExtraBlack" panose="02000504000000020004" pitchFamily="2" charset="-78"/>
                <a:ea typeface="+mn-ea"/>
                <a:cs typeface="Ray ExtraBlack" panose="02000504000000020004" pitchFamily="2" charset="-78"/>
              </a:rPr>
              <a:t>کزارش بسیار مختصر فعالیت‌ّهای طی سال</a:t>
            </a:r>
            <a:endParaRPr kumimoji="0" lang="en-US" sz="3200" b="0" i="0" u="none" strike="noStrike" kern="1200" cap="none" spc="0" normalizeH="0" baseline="0" noProof="0" dirty="0">
              <a:ln>
                <a:noFill/>
              </a:ln>
              <a:solidFill>
                <a:srgbClr val="29245C"/>
              </a:solidFill>
              <a:effectLst/>
              <a:uLnTx/>
              <a:uFillTx/>
              <a:latin typeface="Ray ExtraBlack" panose="02000504000000020004" pitchFamily="2" charset="-78"/>
              <a:ea typeface="+mn-ea"/>
              <a:cs typeface="Ray ExtraBlack" panose="02000504000000020004" pitchFamily="2" charset="-78"/>
            </a:endParaRPr>
          </a:p>
        </p:txBody>
      </p:sp>
      <p:pic>
        <p:nvPicPr>
          <p:cNvPr id="17" name="Picture 16">
            <a:extLst>
              <a:ext uri="{FF2B5EF4-FFF2-40B4-BE49-F238E27FC236}">
                <a16:creationId xmlns:a16="http://schemas.microsoft.com/office/drawing/2014/main" id="{3B3F8032-25D3-ED3E-974A-5B44273554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25002" y="4626592"/>
            <a:ext cx="1698171" cy="2001340"/>
          </a:xfrm>
          <a:prstGeom prst="rect">
            <a:avLst/>
          </a:prstGeom>
        </p:spPr>
      </p:pic>
    </p:spTree>
    <p:extLst>
      <p:ext uri="{BB962C8B-B14F-4D97-AF65-F5344CB8AC3E}">
        <p14:creationId xmlns:p14="http://schemas.microsoft.com/office/powerpoint/2010/main" val="1359480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369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CCE3F6-E2A0-E909-99F6-1F45E33124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6897"/>
            <a:ext cx="12192000" cy="4309601"/>
          </a:xfrm>
          <a:prstGeom prst="rect">
            <a:avLst/>
          </a:prstGeom>
        </p:spPr>
      </p:pic>
      <p:sp>
        <p:nvSpPr>
          <p:cNvPr id="6" name="Subtitle 2">
            <a:extLst>
              <a:ext uri="{FF2B5EF4-FFF2-40B4-BE49-F238E27FC236}">
                <a16:creationId xmlns:a16="http://schemas.microsoft.com/office/drawing/2014/main" id="{E8994B6E-2D7E-362A-78E1-F0E626492416}"/>
              </a:ext>
            </a:extLst>
          </p:cNvPr>
          <p:cNvSpPr txBox="1">
            <a:spLocks/>
          </p:cNvSpPr>
          <p:nvPr/>
        </p:nvSpPr>
        <p:spPr>
          <a:xfrm>
            <a:off x="1804652" y="5250409"/>
            <a:ext cx="8582696" cy="13332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1900" dirty="0">
                <a:effectLst/>
                <a:latin typeface="w_Aramesh" panose="02000500000000020004" pitchFamily="2" charset="-78"/>
                <a:ea typeface="w_Aramesh" panose="02000500000000020004" pitchFamily="2" charset="-78"/>
                <a:cs typeface="w_Aramesh" panose="02000500000000020004" pitchFamily="2" charset="-78"/>
              </a:rPr>
              <a:t>بعد از ماه مبارک رمضان، با تذکر مقام معظم رهبری در مورد آفت پیگیری نکردن و روزآمد نکردن برنامه‌ریزی‌ها در سرفصل‌های شوق‌انگیز، فرآیند پژوهشی انتخاب آیات  با تلاش ۷۰پژوهشگر در ۱۱ کارگروه و با راهنمایی ۲۵استاد به خصوص حضرت آیت الله عابدینی طی </a:t>
            </a:r>
            <a:r>
              <a:rPr kumimoji="0" lang="fa-IR" sz="1900" i="0" u="none" strike="noStrike" kern="1200" cap="none" spc="0" normalizeH="0" baseline="0" noProof="0" dirty="0">
                <a:ln>
                  <a:noFill/>
                </a:ln>
                <a:effectLst/>
                <a:uLnTx/>
                <a:uFillTx/>
                <a:latin typeface="w_Aramesh" panose="02000500000000020004" pitchFamily="2" charset="-78"/>
                <a:ea typeface="w_Aramesh" panose="02000500000000020004" pitchFamily="2" charset="-78"/>
                <a:cs typeface="w_Aramesh" panose="02000500000000020004" pitchFamily="2" charset="-78"/>
              </a:rPr>
              <a:t>۹ماه  انجام </a:t>
            </a:r>
            <a:r>
              <a:rPr kumimoji="0" lang="fa-IR" sz="1900" i="0" u="none" strike="noStrike" kern="1200" cap="none" spc="0" normalizeH="0" baseline="0" noProof="0" dirty="0">
                <a:ln>
                  <a:noFill/>
                </a:ln>
                <a:solidFill>
                  <a:srgbClr val="0F110A"/>
                </a:solidFill>
                <a:effectLst/>
                <a:uLnTx/>
                <a:uFillTx/>
                <a:latin typeface="w_Aramesh" panose="02000500000000020004" pitchFamily="2" charset="-78"/>
                <a:ea typeface="w_Aramesh" panose="02000500000000020004" pitchFamily="2" charset="-78"/>
                <a:cs typeface="w_Aramesh" panose="02000500000000020004" pitchFamily="2" charset="-78"/>
              </a:rPr>
              <a:t>گرفت که در نهایت </a:t>
            </a:r>
            <a:r>
              <a:rPr lang="fa-IR" sz="1900" dirty="0">
                <a:solidFill>
                  <a:srgbClr val="F0446A"/>
                </a:solidFill>
                <a:latin typeface="w_Aramesh" panose="02000500000000020004" pitchFamily="2" charset="-78"/>
                <a:ea typeface="w_Aramesh" panose="02000500000000020004" pitchFamily="2" charset="-78"/>
                <a:cs typeface="w_Aramesh" panose="02000500000000020004" pitchFamily="2" charset="-78"/>
              </a:rPr>
              <a:t>یک گنجینه از آیات منتخب قرآن کریم </a:t>
            </a:r>
            <a:r>
              <a:rPr lang="fa-IR" sz="1900" dirty="0">
                <a:latin typeface="w_Aramesh" panose="02000500000000020004" pitchFamily="2" charset="-78"/>
                <a:ea typeface="w_Aramesh" panose="02000500000000020004" pitchFamily="2" charset="-78"/>
                <a:cs typeface="w_Aramesh" panose="02000500000000020004" pitchFamily="2" charset="-78"/>
              </a:rPr>
              <a:t>تهیه شد که محور این نهضت قرار خواهد گرفت.</a:t>
            </a:r>
          </a:p>
        </p:txBody>
      </p:sp>
      <p:sp>
        <p:nvSpPr>
          <p:cNvPr id="3" name="TextBox 2">
            <a:extLst>
              <a:ext uri="{FF2B5EF4-FFF2-40B4-BE49-F238E27FC236}">
                <a16:creationId xmlns:a16="http://schemas.microsoft.com/office/drawing/2014/main" id="{84A93EE2-2532-6E82-293B-6342C74CD6ED}"/>
              </a:ext>
            </a:extLst>
          </p:cNvPr>
          <p:cNvSpPr txBox="1"/>
          <p:nvPr/>
        </p:nvSpPr>
        <p:spPr>
          <a:xfrm>
            <a:off x="1361049" y="3191563"/>
            <a:ext cx="6098344" cy="307777"/>
          </a:xfrm>
          <a:prstGeom prst="rect">
            <a:avLst/>
          </a:prstGeom>
          <a:noFill/>
        </p:spPr>
        <p:txBody>
          <a:bodyPr wrap="square">
            <a:spAutoFit/>
          </a:bodyPr>
          <a:lstStyle/>
          <a:p>
            <a:r>
              <a:rPr kumimoji="0" lang="fa-IR" sz="1400" i="0" u="none" strike="noStrike" kern="1200" cap="none" spc="0" normalizeH="0" baseline="0" noProof="0" dirty="0">
                <a:ln>
                  <a:noFill/>
                </a:ln>
                <a:solidFill>
                  <a:srgbClr val="0F110A"/>
                </a:solidFill>
                <a:effectLst/>
                <a:uLnTx/>
                <a:uFillTx/>
                <a:latin typeface="w_Aramesh" panose="02000500000000020004" pitchFamily="2" charset="-78"/>
                <a:ea typeface="w_Aramesh" panose="02000500000000020004" pitchFamily="2" charset="-78"/>
                <a:cs typeface="w_Aramesh" panose="02000500000000020004" pitchFamily="2" charset="-78"/>
              </a:rPr>
              <a:t>طی فراخوانی با مشارکت ۴هزار نفر </a:t>
            </a:r>
            <a:endParaRPr lang="en-US" sz="1400" dirty="0"/>
          </a:p>
        </p:txBody>
      </p:sp>
    </p:spTree>
    <p:extLst>
      <p:ext uri="{BB962C8B-B14F-4D97-AF65-F5344CB8AC3E}">
        <p14:creationId xmlns:p14="http://schemas.microsoft.com/office/powerpoint/2010/main" val="2250006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9C688"/>
        </a:solidFill>
        <a:effectLst/>
      </p:bgPr>
    </p:bg>
    <p:spTree>
      <p:nvGrpSpPr>
        <p:cNvPr id="1" name="">
          <a:extLst>
            <a:ext uri="{FF2B5EF4-FFF2-40B4-BE49-F238E27FC236}">
              <a16:creationId xmlns:a16="http://schemas.microsoft.com/office/drawing/2014/main" id="{2BA3184F-8AF7-8622-B987-A15164A98A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B5002B-C12E-2BA6-84C8-4443F2363EB9}"/>
              </a:ext>
            </a:extLst>
          </p:cNvPr>
          <p:cNvSpPr>
            <a:spLocks noGrp="1"/>
          </p:cNvSpPr>
          <p:nvPr>
            <p:ph type="title"/>
          </p:nvPr>
        </p:nvSpPr>
        <p:spPr>
          <a:xfrm>
            <a:off x="2435643" y="279364"/>
            <a:ext cx="3973286" cy="1325563"/>
          </a:xfrm>
        </p:spPr>
        <p:txBody>
          <a:bodyPr/>
          <a:lstStyle/>
          <a:p>
            <a:pPr algn="ctr"/>
            <a:r>
              <a:rPr kumimoji="0" lang="fa-IR" sz="4400" b="0" i="0" u="none" strike="noStrike" kern="1200" cap="none" spc="0" normalizeH="0" baseline="0" noProof="0" dirty="0">
                <a:ln>
                  <a:noFill/>
                </a:ln>
                <a:solidFill>
                  <a:schemeClr val="bg1"/>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آموزش و پرورش</a:t>
            </a:r>
            <a:endParaRPr lang="en-US" dirty="0">
              <a:solidFill>
                <a:schemeClr val="bg1"/>
              </a:solidFill>
              <a:latin typeface="w_Aramesh Black" panose="02000500000000020004" pitchFamily="2" charset="-78"/>
              <a:ea typeface="w_Aramesh Black" panose="02000500000000020004" pitchFamily="2" charset="-78"/>
              <a:cs typeface="w_Aramesh Black" panose="02000500000000020004" pitchFamily="2" charset="-78"/>
            </a:endParaRPr>
          </a:p>
        </p:txBody>
      </p:sp>
      <p:pic>
        <p:nvPicPr>
          <p:cNvPr id="5" name="Picture 4">
            <a:extLst>
              <a:ext uri="{FF2B5EF4-FFF2-40B4-BE49-F238E27FC236}">
                <a16:creationId xmlns:a16="http://schemas.microsoft.com/office/drawing/2014/main" id="{B5487E5C-48B3-F375-6945-D23DD3689AAF}"/>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1113486" y="476613"/>
            <a:ext cx="1721055" cy="698528"/>
          </a:xfrm>
          <a:prstGeom prst="rect">
            <a:avLst/>
          </a:prstGeom>
        </p:spPr>
      </p:pic>
      <p:pic>
        <p:nvPicPr>
          <p:cNvPr id="6" name="Picture 5">
            <a:extLst>
              <a:ext uri="{FF2B5EF4-FFF2-40B4-BE49-F238E27FC236}">
                <a16:creationId xmlns:a16="http://schemas.microsoft.com/office/drawing/2014/main" id="{3BB102D8-E386-E216-E59C-C3ED63C5A52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6341" b="19515"/>
          <a:stretch/>
        </p:blipFill>
        <p:spPr>
          <a:xfrm>
            <a:off x="727484" y="2374506"/>
            <a:ext cx="9515475" cy="4096139"/>
          </a:xfrm>
          <a:prstGeom prst="rect">
            <a:avLst/>
          </a:prstGeom>
        </p:spPr>
      </p:pic>
      <p:pic>
        <p:nvPicPr>
          <p:cNvPr id="10" name="Picture 9">
            <a:extLst>
              <a:ext uri="{FF2B5EF4-FFF2-40B4-BE49-F238E27FC236}">
                <a16:creationId xmlns:a16="http://schemas.microsoft.com/office/drawing/2014/main" id="{0E0F309F-7973-FA21-92DB-A4CBB175BD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2188" y="677190"/>
            <a:ext cx="4132328" cy="5784980"/>
          </a:xfrm>
          <a:prstGeom prst="rect">
            <a:avLst/>
          </a:prstGeom>
        </p:spPr>
      </p:pic>
      <p:sp>
        <p:nvSpPr>
          <p:cNvPr id="3" name="Subtitle 2">
            <a:extLst>
              <a:ext uri="{FF2B5EF4-FFF2-40B4-BE49-F238E27FC236}">
                <a16:creationId xmlns:a16="http://schemas.microsoft.com/office/drawing/2014/main" id="{BA011982-AC34-1DE2-3B40-9BD1F335CC4B}"/>
              </a:ext>
            </a:extLst>
          </p:cNvPr>
          <p:cNvSpPr txBox="1">
            <a:spLocks/>
          </p:cNvSpPr>
          <p:nvPr/>
        </p:nvSpPr>
        <p:spPr>
          <a:xfrm>
            <a:off x="831757" y="1342029"/>
            <a:ext cx="6368023" cy="13332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000" b="0" i="0" u="none" strike="noStrike" kern="1200" cap="none" spc="0" normalizeH="0" baseline="0" noProof="0" dirty="0">
                <a:ln>
                  <a:noFill/>
                </a:ln>
                <a:solidFill>
                  <a:schemeClr val="bg1"/>
                </a:solidFill>
                <a:effectLst/>
                <a:uLnTx/>
                <a:uFillTx/>
                <a:latin typeface="w_Aramesh" panose="02000500000000020004" pitchFamily="2" charset="-78"/>
                <a:ea typeface="w_Aramesh" panose="02000500000000020004" pitchFamily="2" charset="-78"/>
                <a:cs typeface="w_Aramesh" panose="02000500000000020004" pitchFamily="2" charset="-78"/>
              </a:rPr>
              <a:t>به صورت ویژه برای آموزش پرورش و دانش‌آموزان بر </a:t>
            </a:r>
            <a:r>
              <a:rPr kumimoji="0" lang="fa-IR" sz="2000" b="0" i="0" u="none" strike="noStrike" kern="1200" cap="none" spc="0" normalizeH="0" baseline="0" noProof="0" dirty="0">
                <a:ln>
                  <a:noFill/>
                </a:ln>
                <a:solidFill>
                  <a:srgbClr val="FFFF0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اساس آیات محوری کتب درسی پایه‌های تحصیلی </a:t>
            </a:r>
            <a:r>
              <a:rPr kumimoji="0" lang="fa-IR" sz="2000" b="0" i="0" u="none" strike="noStrike" kern="1200" cap="none" spc="0" normalizeH="0" baseline="0" noProof="0" dirty="0">
                <a:ln>
                  <a:noFill/>
                </a:ln>
                <a:solidFill>
                  <a:schemeClr val="bg1"/>
                </a:solidFill>
                <a:effectLst/>
                <a:uLnTx/>
                <a:uFillTx/>
                <a:latin typeface="w_Aramesh" panose="02000500000000020004" pitchFamily="2" charset="-78"/>
                <a:ea typeface="w_Aramesh" panose="02000500000000020004" pitchFamily="2" charset="-78"/>
                <a:cs typeface="w_Aramesh" panose="02000500000000020004" pitchFamily="2" charset="-78"/>
              </a:rPr>
              <a:t>و با کمک </a:t>
            </a:r>
            <a:r>
              <a:rPr kumimoji="0" lang="fa-IR" sz="2000" b="0" i="0" u="none" strike="noStrike" kern="1200" cap="none" spc="0" normalizeH="0" baseline="0" noProof="0" dirty="0">
                <a:ln>
                  <a:noFill/>
                </a:ln>
                <a:solidFill>
                  <a:srgbClr val="FFFF0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فناوری‌های جدید و بازی‌وارسازی </a:t>
            </a:r>
            <a:r>
              <a:rPr kumimoji="0" lang="fa-IR" sz="2000" b="0" i="0" u="none" strike="noStrike" kern="1200" cap="none" spc="0" normalizeH="0" baseline="0" noProof="0" dirty="0">
                <a:ln>
                  <a:noFill/>
                </a:ln>
                <a:solidFill>
                  <a:schemeClr val="bg1"/>
                </a:solidFill>
                <a:effectLst/>
                <a:uLnTx/>
                <a:uFillTx/>
                <a:latin typeface="w_Aramesh" panose="02000500000000020004" pitchFamily="2" charset="-78"/>
                <a:ea typeface="w_Aramesh" panose="02000500000000020004" pitchFamily="2" charset="-78"/>
                <a:cs typeface="w_Aramesh" panose="02000500000000020004" pitchFamily="2" charset="-78"/>
              </a:rPr>
              <a:t>اقدامات بسیار امیدوارکننده‌ای از جمله راه‌اندازی «بازی آیلیگ» انجام شده است.</a:t>
            </a:r>
            <a:endParaRPr lang="fa-IR" sz="2000" dirty="0">
              <a:solidFill>
                <a:schemeClr val="bg1"/>
              </a:solidFill>
              <a:latin typeface="w_Aramesh" panose="02000500000000020004" pitchFamily="2" charset="-78"/>
              <a:ea typeface="w_Aramesh" panose="02000500000000020004" pitchFamily="2" charset="-78"/>
              <a:cs typeface="w_Aramesh" panose="02000500000000020004" pitchFamily="2" charset="-78"/>
            </a:endParaRPr>
          </a:p>
        </p:txBody>
      </p:sp>
    </p:spTree>
    <p:extLst>
      <p:ext uri="{BB962C8B-B14F-4D97-AF65-F5344CB8AC3E}">
        <p14:creationId xmlns:p14="http://schemas.microsoft.com/office/powerpoint/2010/main" val="1106207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868829B-2373-36F7-790D-BD99C94CFA33}"/>
              </a:ext>
            </a:extLst>
          </p:cNvPr>
          <p:cNvPicPr>
            <a:picLocks noChangeAspect="1"/>
          </p:cNvPicPr>
          <p:nvPr/>
        </p:nvPicPr>
        <p:blipFill>
          <a:blip r:embed="rId2"/>
          <a:srcRect t="3730" b="11091"/>
          <a:stretch/>
        </p:blipFill>
        <p:spPr>
          <a:xfrm>
            <a:off x="122985" y="82888"/>
            <a:ext cx="7686585" cy="3681108"/>
          </a:xfrm>
          <a:prstGeom prst="rect">
            <a:avLst/>
          </a:prstGeom>
        </p:spPr>
      </p:pic>
      <p:pic>
        <p:nvPicPr>
          <p:cNvPr id="7" name="Picture 6">
            <a:extLst>
              <a:ext uri="{FF2B5EF4-FFF2-40B4-BE49-F238E27FC236}">
                <a16:creationId xmlns:a16="http://schemas.microsoft.com/office/drawing/2014/main" id="{5BBB8697-D2D9-2DB1-4A50-2046D2F829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8155" y="3861326"/>
            <a:ext cx="4097430" cy="1427935"/>
          </a:xfrm>
          <a:prstGeom prst="rect">
            <a:avLst/>
          </a:prstGeom>
        </p:spPr>
      </p:pic>
      <p:pic>
        <p:nvPicPr>
          <p:cNvPr id="9" name="Picture 8">
            <a:extLst>
              <a:ext uri="{FF2B5EF4-FFF2-40B4-BE49-F238E27FC236}">
                <a16:creationId xmlns:a16="http://schemas.microsoft.com/office/drawing/2014/main" id="{AE93921F-1DFD-A988-A534-43249FA2ED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5585" y="5289261"/>
            <a:ext cx="3755735" cy="1421418"/>
          </a:xfrm>
          <a:prstGeom prst="rect">
            <a:avLst/>
          </a:prstGeom>
        </p:spPr>
      </p:pic>
      <p:pic>
        <p:nvPicPr>
          <p:cNvPr id="11" name="Picture 10">
            <a:extLst>
              <a:ext uri="{FF2B5EF4-FFF2-40B4-BE49-F238E27FC236}">
                <a16:creationId xmlns:a16="http://schemas.microsoft.com/office/drawing/2014/main" id="{6099E446-4625-609B-FF59-10E84BAD6B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4828" y="5277531"/>
            <a:ext cx="4078140" cy="1424409"/>
          </a:xfrm>
          <a:prstGeom prst="rect">
            <a:avLst/>
          </a:prstGeom>
        </p:spPr>
      </p:pic>
      <p:pic>
        <p:nvPicPr>
          <p:cNvPr id="13" name="Picture 12">
            <a:extLst>
              <a:ext uri="{FF2B5EF4-FFF2-40B4-BE49-F238E27FC236}">
                <a16:creationId xmlns:a16="http://schemas.microsoft.com/office/drawing/2014/main" id="{A38C6ADC-842A-7AFB-8CE6-83DE08F11D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985" y="3861326"/>
            <a:ext cx="4078141" cy="1525265"/>
          </a:xfrm>
          <a:prstGeom prst="rect">
            <a:avLst/>
          </a:prstGeom>
        </p:spPr>
      </p:pic>
      <p:pic>
        <p:nvPicPr>
          <p:cNvPr id="15" name="Picture 14">
            <a:extLst>
              <a:ext uri="{FF2B5EF4-FFF2-40B4-BE49-F238E27FC236}">
                <a16:creationId xmlns:a16="http://schemas.microsoft.com/office/drawing/2014/main" id="{2E4B7027-0C68-9D1F-6F10-B70A9B03F7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75565" y="3851229"/>
            <a:ext cx="3775755" cy="1438032"/>
          </a:xfrm>
          <a:prstGeom prst="rect">
            <a:avLst/>
          </a:prstGeom>
        </p:spPr>
      </p:pic>
      <p:pic>
        <p:nvPicPr>
          <p:cNvPr id="17" name="Picture 16">
            <a:extLst>
              <a:ext uri="{FF2B5EF4-FFF2-40B4-BE49-F238E27FC236}">
                <a16:creationId xmlns:a16="http://schemas.microsoft.com/office/drawing/2014/main" id="{104DDFA2-8D59-D01D-58F8-54E457D37C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436" y="5288647"/>
            <a:ext cx="4078141" cy="1393896"/>
          </a:xfrm>
          <a:prstGeom prst="rect">
            <a:avLst/>
          </a:prstGeom>
        </p:spPr>
      </p:pic>
      <p:sp>
        <p:nvSpPr>
          <p:cNvPr id="20" name="Subtitle 2">
            <a:extLst>
              <a:ext uri="{FF2B5EF4-FFF2-40B4-BE49-F238E27FC236}">
                <a16:creationId xmlns:a16="http://schemas.microsoft.com/office/drawing/2014/main" id="{5D029416-7464-17E0-461B-44487F0B41EC}"/>
              </a:ext>
            </a:extLst>
          </p:cNvPr>
          <p:cNvSpPr txBox="1">
            <a:spLocks/>
          </p:cNvSpPr>
          <p:nvPr/>
        </p:nvSpPr>
        <p:spPr>
          <a:xfrm>
            <a:off x="7706690" y="2089658"/>
            <a:ext cx="3961496" cy="12861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000" b="0" i="0" u="none" strike="noStrike" kern="1200" cap="none" spc="0" normalizeH="0" baseline="0" noProof="0" dirty="0">
                <a:ln>
                  <a:noFill/>
                </a:ln>
                <a:solidFill>
                  <a:srgbClr val="339FB9"/>
                </a:solidFill>
                <a:effectLst/>
                <a:uLnTx/>
                <a:uFillTx/>
                <a:latin typeface="w_Aramesh" panose="02000500000000020004" pitchFamily="2" charset="-78"/>
                <a:ea typeface="w_Aramesh" panose="02000500000000020004" pitchFamily="2" charset="-78"/>
                <a:cs typeface="w_Aramesh" panose="02000500000000020004" pitchFamily="2" charset="-78"/>
              </a:rPr>
              <a:t>در مناسبت‌های مختلف همچون شهادت شهید رئیسی، عید غدیر خم، دهه اول محرم، هفته وحدت، فاطمیه آیاتی محور گفتمان‌سازی و تولید محصولات مکتوب و رسانه‌ای متنوع قرار گرفتند. </a:t>
            </a:r>
          </a:p>
        </p:txBody>
      </p:sp>
      <p:pic>
        <p:nvPicPr>
          <p:cNvPr id="21" name="Picture 20">
            <a:extLst>
              <a:ext uri="{FF2B5EF4-FFF2-40B4-BE49-F238E27FC236}">
                <a16:creationId xmlns:a16="http://schemas.microsoft.com/office/drawing/2014/main" id="{8E9D6549-9DDF-9C2F-1997-D67A579457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43277" y="1261034"/>
            <a:ext cx="1721055" cy="698528"/>
          </a:xfrm>
          <a:prstGeom prst="rect">
            <a:avLst/>
          </a:prstGeom>
        </p:spPr>
      </p:pic>
      <p:sp>
        <p:nvSpPr>
          <p:cNvPr id="23" name="TextBox 22">
            <a:extLst>
              <a:ext uri="{FF2B5EF4-FFF2-40B4-BE49-F238E27FC236}">
                <a16:creationId xmlns:a16="http://schemas.microsoft.com/office/drawing/2014/main" id="{0178FE5E-1159-D92A-5AD1-11A12EFCDDD1}"/>
              </a:ext>
            </a:extLst>
          </p:cNvPr>
          <p:cNvSpPr txBox="1"/>
          <p:nvPr/>
        </p:nvSpPr>
        <p:spPr>
          <a:xfrm>
            <a:off x="3790123" y="3333442"/>
            <a:ext cx="7878064" cy="348557"/>
          </a:xfrm>
          <a:prstGeom prst="rect">
            <a:avLst/>
          </a:prstGeom>
          <a:noFill/>
        </p:spPr>
        <p:txBody>
          <a:bodyPr wrap="square">
            <a:spAutoFit/>
          </a:bodyPr>
          <a:lstStyle/>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1800" dirty="0">
                <a:solidFill>
                  <a:srgbClr val="002357"/>
                </a:solidFill>
                <a:latin typeface="Ray Black" panose="02000504000000020004" pitchFamily="2" charset="-78"/>
                <a:ea typeface="w_Aramesh" panose="02000500000000020004" pitchFamily="2" charset="-78"/>
                <a:cs typeface="Ray Black" panose="02000504000000020004" pitchFamily="2" charset="-78"/>
              </a:rPr>
              <a:t>◃</a:t>
            </a:r>
            <a:r>
              <a:rPr lang="fa-IR" sz="1800" dirty="0">
                <a:solidFill>
                  <a:srgbClr val="002357"/>
                </a:solidFill>
                <a:latin typeface="w_Aramesh" panose="02000500000000020004" pitchFamily="2" charset="-78"/>
                <a:ea typeface="w_Aramesh" panose="02000500000000020004" pitchFamily="2" charset="-78"/>
                <a:cs typeface="w_Aramesh" panose="02000500000000020004" pitchFamily="2" charset="-78"/>
              </a:rPr>
              <a:t>برای دسترسی به صدها محصول جذاب تولید شده به سایت محصولات زندگی با آیه‌ها مراجعه بفرمائيد.</a:t>
            </a:r>
          </a:p>
        </p:txBody>
      </p:sp>
    </p:spTree>
    <p:extLst>
      <p:ext uri="{BB962C8B-B14F-4D97-AF65-F5344CB8AC3E}">
        <p14:creationId xmlns:p14="http://schemas.microsoft.com/office/powerpoint/2010/main" val="2469682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9245C"/>
        </a:solidFill>
        <a:effectLst/>
      </p:bgPr>
    </p:bg>
    <p:spTree>
      <p:nvGrpSpPr>
        <p:cNvPr id="1" name="">
          <a:extLst>
            <a:ext uri="{FF2B5EF4-FFF2-40B4-BE49-F238E27FC236}">
              <a16:creationId xmlns:a16="http://schemas.microsoft.com/office/drawing/2014/main" id="{498B3256-5CA9-1084-8904-9BBA87D1FB0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4A6AF6C-05E2-5013-DA1A-3F75A36BD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0947" y="1459550"/>
            <a:ext cx="4716106" cy="1914137"/>
          </a:xfrm>
          <a:prstGeom prst="rect">
            <a:avLst/>
          </a:prstGeom>
        </p:spPr>
      </p:pic>
      <p:pic>
        <p:nvPicPr>
          <p:cNvPr id="13" name="Picture 12">
            <a:extLst>
              <a:ext uri="{FF2B5EF4-FFF2-40B4-BE49-F238E27FC236}">
                <a16:creationId xmlns:a16="http://schemas.microsoft.com/office/drawing/2014/main" id="{056CE848-7D5A-126D-B645-DA0E1EFF66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6074" y="4964672"/>
            <a:ext cx="3479852" cy="1893328"/>
          </a:xfrm>
          <a:prstGeom prst="rect">
            <a:avLst/>
          </a:prstGeom>
        </p:spPr>
      </p:pic>
      <p:pic>
        <p:nvPicPr>
          <p:cNvPr id="17" name="Picture 16">
            <a:extLst>
              <a:ext uri="{FF2B5EF4-FFF2-40B4-BE49-F238E27FC236}">
                <a16:creationId xmlns:a16="http://schemas.microsoft.com/office/drawing/2014/main" id="{F2269D61-A89C-A6FD-668E-5CA5A0AA01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970826" y="4626591"/>
            <a:ext cx="1698171" cy="2001340"/>
          </a:xfrm>
          <a:prstGeom prst="rect">
            <a:avLst/>
          </a:prstGeom>
        </p:spPr>
      </p:pic>
      <p:sp>
        <p:nvSpPr>
          <p:cNvPr id="3" name="Subtitle 2">
            <a:extLst>
              <a:ext uri="{FF2B5EF4-FFF2-40B4-BE49-F238E27FC236}">
                <a16:creationId xmlns:a16="http://schemas.microsoft.com/office/drawing/2014/main" id="{84750B39-B773-7801-F045-1499BC7EE178}"/>
              </a:ext>
            </a:extLst>
          </p:cNvPr>
          <p:cNvSpPr txBox="1">
            <a:spLocks/>
          </p:cNvSpPr>
          <p:nvPr/>
        </p:nvSpPr>
        <p:spPr>
          <a:xfrm>
            <a:off x="4479234" y="3781217"/>
            <a:ext cx="7301948" cy="6049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defRPr/>
            </a:pPr>
            <a:r>
              <a:rPr lang="fa-IR" sz="3600" dirty="0">
                <a:solidFill>
                  <a:prstClr val="white"/>
                </a:solidFill>
                <a:latin typeface="w_Aramesh Black" panose="02000500000000020004" pitchFamily="2" charset="-78"/>
                <a:ea typeface="w_Aramesh Black" panose="02000500000000020004" pitchFamily="2" charset="-78"/>
                <a:cs typeface="w_Aramesh Black" panose="02000500000000020004" pitchFamily="2" charset="-78"/>
              </a:rPr>
              <a:t>زندگی با آیه‌ها در ماه مبارک رمضان پیش رو....</a:t>
            </a:r>
            <a:endParaRPr kumimoji="0" lang="en-US" sz="3600" b="0" i="0" u="none" strike="noStrike" kern="1200" cap="none" spc="0" normalizeH="0" baseline="0" noProof="0" dirty="0">
              <a:ln>
                <a:noFill/>
              </a:ln>
              <a:solidFill>
                <a:prstClr val="white"/>
              </a:solidFill>
              <a:effectLst/>
              <a:uLnTx/>
              <a:uFillTx/>
              <a:latin typeface="w_Aramesh Black" panose="02000500000000020004" pitchFamily="2" charset="-78"/>
              <a:ea typeface="w_Aramesh Black" panose="02000500000000020004" pitchFamily="2" charset="-78"/>
              <a:cs typeface="w_Aramesh Black" panose="02000500000000020004" pitchFamily="2" charset="-78"/>
            </a:endParaRPr>
          </a:p>
        </p:txBody>
      </p:sp>
      <p:sp>
        <p:nvSpPr>
          <p:cNvPr id="4" name="Subtitle 2">
            <a:extLst>
              <a:ext uri="{FF2B5EF4-FFF2-40B4-BE49-F238E27FC236}">
                <a16:creationId xmlns:a16="http://schemas.microsoft.com/office/drawing/2014/main" id="{50C2633A-A6A8-32D2-A32A-9351E87F3E61}"/>
              </a:ext>
            </a:extLst>
          </p:cNvPr>
          <p:cNvSpPr txBox="1">
            <a:spLocks/>
          </p:cNvSpPr>
          <p:nvPr/>
        </p:nvSpPr>
        <p:spPr>
          <a:xfrm>
            <a:off x="-488542" y="3781217"/>
            <a:ext cx="4716106" cy="23100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400" dirty="0">
                <a:solidFill>
                  <a:srgbClr val="32BFC2"/>
                </a:solidFill>
                <a:latin typeface="w_Aramesh Extra Bold" panose="02000500000000020004" pitchFamily="2" charset="-78"/>
                <a:ea typeface="w_Aramesh Extra Bold" panose="02000500000000020004" pitchFamily="2" charset="-78"/>
                <a:cs typeface="w_Aramesh Extra Bold" panose="02000500000000020004" pitchFamily="2" charset="-78"/>
              </a:rPr>
              <a:t>محورمحتوایی و ۳۰ آیه منتخب</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400" b="0" i="0" u="none" strike="noStrike" kern="1200" cap="none" spc="0" normalizeH="0" baseline="0" noProof="0" dirty="0">
                <a:ln>
                  <a:noFill/>
                </a:ln>
                <a:solidFill>
                  <a:srgbClr val="32BFC2"/>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ایده محوری «محفل زندگی با آیه‌ها»</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400" dirty="0">
                <a:solidFill>
                  <a:srgbClr val="32BFC2"/>
                </a:solidFill>
                <a:latin typeface="w_Aramesh Extra Bold" panose="02000500000000020004" pitchFamily="2" charset="-78"/>
                <a:ea typeface="w_Aramesh Extra Bold" panose="02000500000000020004" pitchFamily="2" charset="-78"/>
                <a:cs typeface="w_Aramesh Extra Bold" panose="02000500000000020004" pitchFamily="2" charset="-78"/>
              </a:rPr>
              <a:t>محصولات مکتوب و رسانه‌ای و ...</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400" b="0" i="0" u="none" strike="noStrike" kern="1200" cap="none" spc="0" normalizeH="0" baseline="0" noProof="0" dirty="0">
                <a:ln>
                  <a:noFill/>
                </a:ln>
                <a:solidFill>
                  <a:srgbClr val="32BFC2"/>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مسابقات</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400" dirty="0">
                <a:solidFill>
                  <a:srgbClr val="32BFC2"/>
                </a:solidFill>
                <a:latin typeface="w_Aramesh Extra Bold" panose="02000500000000020004" pitchFamily="2" charset="-78"/>
                <a:ea typeface="w_Aramesh Extra Bold" panose="02000500000000020004" pitchFamily="2" charset="-78"/>
                <a:cs typeface="w_Aramesh Extra Bold" panose="02000500000000020004" pitchFamily="2" charset="-78"/>
              </a:rPr>
              <a:t>پلتفرم‌ها و ...</a:t>
            </a:r>
            <a:endParaRPr kumimoji="0" lang="en-US" sz="2400" b="0" i="0" u="none" strike="noStrike" kern="1200" cap="none" spc="0" normalizeH="0" baseline="0" noProof="0" dirty="0">
              <a:ln>
                <a:noFill/>
              </a:ln>
              <a:solidFill>
                <a:srgbClr val="32BFC2"/>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endParaRPr>
          </a:p>
        </p:txBody>
      </p:sp>
    </p:spTree>
    <p:extLst>
      <p:ext uri="{BB962C8B-B14F-4D97-AF65-F5344CB8AC3E}">
        <p14:creationId xmlns:p14="http://schemas.microsoft.com/office/powerpoint/2010/main" val="611148849"/>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37421-94DF-8AF8-EBE5-0B3A5187465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C1FA95C-A894-2D0A-319B-087A9B250A30}"/>
              </a:ext>
            </a:extLst>
          </p:cNvPr>
          <p:cNvSpPr txBox="1"/>
          <p:nvPr/>
        </p:nvSpPr>
        <p:spPr>
          <a:xfrm>
            <a:off x="887767" y="1158540"/>
            <a:ext cx="5566299" cy="5089855"/>
          </a:xfrm>
          <a:prstGeom prst="rect">
            <a:avLst/>
          </a:prstGeom>
          <a:noFill/>
        </p:spPr>
        <p:txBody>
          <a:bodyPr wrap="square">
            <a:spAutoFit/>
          </a:bodyPr>
          <a:lstStyle/>
          <a:p>
            <a:pPr marL="0" marR="0" lvl="0" indent="0" algn="just" defTabSz="914400" rtl="1" eaLnBrk="1" fontAlgn="auto" latinLnBrk="0" hangingPunct="1">
              <a:lnSpc>
                <a:spcPct val="15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32BFC2"/>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تبیین مکتب مقاومت، نیاز حیاتی امروز جامعه</a:t>
            </a:r>
          </a:p>
          <a:p>
            <a:pPr marL="0" marR="0" lvl="0" indent="0" algn="just" defTabSz="914400" rtl="1" eaLnBrk="1" fontAlgn="auto" latinLnBrk="0" hangingPunct="1">
              <a:lnSpc>
                <a:spcPct val="150000"/>
              </a:lnSpc>
              <a:spcBef>
                <a:spcPts val="0"/>
              </a:spcBef>
              <a:spcAft>
                <a:spcPts val="0"/>
              </a:spcAft>
              <a:buClrTx/>
              <a:buSzTx/>
              <a:buFontTx/>
              <a:buNone/>
              <a:tabLst/>
              <a:defRPr/>
            </a:pPr>
            <a:r>
              <a:rPr lang="fa-IR" sz="1600" dirty="0">
                <a:solidFill>
                  <a:srgbClr val="00B0F0"/>
                </a:solidFill>
                <a:latin typeface="w_Aramesh Extra Bold" panose="02000500000000020004" pitchFamily="2" charset="-78"/>
                <a:ea typeface="w_Aramesh Extra Bold" panose="02000500000000020004" pitchFamily="2" charset="-78"/>
                <a:cs typeface="w_Aramesh Extra Bold" panose="02000500000000020004" pitchFamily="2" charset="-78"/>
              </a:rPr>
              <a:t>«جبهه‌ی مقاومت» </a:t>
            </a:r>
            <a:r>
              <a:rPr lang="fa-IR" sz="1600" dirty="0">
                <a:latin typeface="w_Aramesh" panose="02000500000000020004" pitchFamily="2" charset="-78"/>
                <a:ea typeface="w_Aramesh" panose="02000500000000020004" pitchFamily="2" charset="-78"/>
                <a:cs typeface="w_Aramesh" panose="02000500000000020004" pitchFamily="2" charset="-78"/>
              </a:rPr>
              <a:t>یک سخت‌افزار نیست که بشکند یا از هم فرو بریزد یا نابود بشود. «مقاومت» یک </a:t>
            </a:r>
            <a:r>
              <a:rPr lang="fa-IR" sz="1600" dirty="0">
                <a:solidFill>
                  <a:srgbClr val="00B0F0"/>
                </a:solidFill>
                <a:latin typeface="w_Aramesh" panose="02000500000000020004" pitchFamily="2" charset="-78"/>
                <a:ea typeface="w_Aramesh" panose="02000500000000020004" pitchFamily="2" charset="-78"/>
                <a:cs typeface="w_Aramesh" panose="02000500000000020004" pitchFamily="2" charset="-78"/>
              </a:rPr>
              <a:t>ایمان</a:t>
            </a:r>
            <a:r>
              <a:rPr lang="fa-IR" sz="1600" dirty="0">
                <a:latin typeface="w_Aramesh" panose="02000500000000020004" pitchFamily="2" charset="-78"/>
                <a:ea typeface="w_Aramesh" panose="02000500000000020004" pitchFamily="2" charset="-78"/>
                <a:cs typeface="w_Aramesh" panose="02000500000000020004" pitchFamily="2" charset="-78"/>
              </a:rPr>
              <a:t> است، یک </a:t>
            </a:r>
            <a:r>
              <a:rPr lang="fa-IR" sz="1600" dirty="0">
                <a:solidFill>
                  <a:srgbClr val="00B0F0"/>
                </a:solidFill>
                <a:latin typeface="w_Aramesh" panose="02000500000000020004" pitchFamily="2" charset="-78"/>
                <a:ea typeface="w_Aramesh" panose="02000500000000020004" pitchFamily="2" charset="-78"/>
                <a:cs typeface="w_Aramesh" panose="02000500000000020004" pitchFamily="2" charset="-78"/>
              </a:rPr>
              <a:t>تفکّر</a:t>
            </a:r>
            <a:r>
              <a:rPr lang="fa-IR" sz="1600" dirty="0">
                <a:latin typeface="w_Aramesh" panose="02000500000000020004" pitchFamily="2" charset="-78"/>
                <a:ea typeface="w_Aramesh" panose="02000500000000020004" pitchFamily="2" charset="-78"/>
                <a:cs typeface="w_Aramesh" panose="02000500000000020004" pitchFamily="2" charset="-78"/>
              </a:rPr>
              <a:t> است، یک </a:t>
            </a:r>
            <a:r>
              <a:rPr lang="fa-IR" sz="1600" dirty="0">
                <a:solidFill>
                  <a:srgbClr val="00B0F0"/>
                </a:solidFill>
                <a:latin typeface="w_Aramesh" panose="02000500000000020004" pitchFamily="2" charset="-78"/>
                <a:ea typeface="w_Aramesh" panose="02000500000000020004" pitchFamily="2" charset="-78"/>
                <a:cs typeface="w_Aramesh" panose="02000500000000020004" pitchFamily="2" charset="-78"/>
              </a:rPr>
              <a:t>تصمیم قلبی و قطعی </a:t>
            </a:r>
            <a:r>
              <a:rPr lang="fa-IR" sz="1600" dirty="0">
                <a:latin typeface="w_Aramesh" panose="02000500000000020004" pitchFamily="2" charset="-78"/>
                <a:ea typeface="w_Aramesh" panose="02000500000000020004" pitchFamily="2" charset="-78"/>
                <a:cs typeface="w_Aramesh" panose="02000500000000020004" pitchFamily="2" charset="-78"/>
              </a:rPr>
              <a:t>و یک </a:t>
            </a:r>
            <a:r>
              <a:rPr lang="fa-IR" sz="1600" dirty="0">
                <a:solidFill>
                  <a:srgbClr val="00B0F0"/>
                </a:solidFill>
                <a:latin typeface="w_Aramesh" panose="02000500000000020004" pitchFamily="2" charset="-78"/>
                <a:ea typeface="w_Aramesh" panose="02000500000000020004" pitchFamily="2" charset="-78"/>
                <a:cs typeface="w_Aramesh" panose="02000500000000020004" pitchFamily="2" charset="-78"/>
              </a:rPr>
              <a:t>مکتب اعتقادی </a:t>
            </a:r>
            <a:r>
              <a:rPr lang="fa-IR" sz="1600" dirty="0">
                <a:latin typeface="w_Aramesh" panose="02000500000000020004" pitchFamily="2" charset="-78"/>
                <a:ea typeface="w_Aramesh" panose="02000500000000020004" pitchFamily="2" charset="-78"/>
                <a:cs typeface="w_Aramesh" panose="02000500000000020004" pitchFamily="2" charset="-78"/>
              </a:rPr>
              <a:t>است.</a:t>
            </a:r>
          </a:p>
          <a:p>
            <a:pPr marL="0" marR="0" lvl="0" indent="0" algn="just" defTabSz="914400" rtl="1" eaLnBrk="1" fontAlgn="auto" latinLnBrk="0" hangingPunct="1">
              <a:lnSpc>
                <a:spcPct val="150000"/>
              </a:lnSpc>
              <a:spcBef>
                <a:spcPts val="0"/>
              </a:spcBef>
              <a:spcAft>
                <a:spcPts val="0"/>
              </a:spcAft>
              <a:buClrTx/>
              <a:buSzTx/>
              <a:buFontTx/>
              <a:buNone/>
              <a:tabLst/>
              <a:defRPr/>
            </a:pPr>
            <a:r>
              <a:rPr lang="fa-IR" sz="1600" dirty="0">
                <a:latin typeface="w_Aramesh" panose="02000500000000020004" pitchFamily="2" charset="-78"/>
                <a:ea typeface="w_Aramesh" panose="02000500000000020004" pitchFamily="2" charset="-78"/>
                <a:cs typeface="w_Aramesh" panose="02000500000000020004" pitchFamily="2" charset="-78"/>
              </a:rPr>
              <a:t>جز با سینه سپر کردن در مقابل ستمگر و ظالم و زورگو، نمی‌شود انسان راه خودش را ادامه بدهد؛ مقاومت یعنی این.</a:t>
            </a:r>
          </a:p>
          <a:p>
            <a:pPr marL="0" marR="0" lvl="0" indent="0" algn="just" defTabSz="914400" rtl="1" eaLnBrk="1" fontAlgn="auto" latinLnBrk="0" hangingPunct="1">
              <a:lnSpc>
                <a:spcPct val="150000"/>
              </a:lnSpc>
              <a:spcBef>
                <a:spcPts val="0"/>
              </a:spcBef>
              <a:spcAft>
                <a:spcPts val="0"/>
              </a:spcAft>
              <a:buClrTx/>
              <a:buSzTx/>
              <a:buFontTx/>
              <a:buNone/>
              <a:tabLst/>
              <a:defRPr/>
            </a:pPr>
            <a:r>
              <a:rPr lang="fa-IR" sz="1600" dirty="0">
                <a:latin typeface="w_Aramesh" panose="02000500000000020004" pitchFamily="2" charset="-78"/>
                <a:ea typeface="w_Aramesh" panose="02000500000000020004" pitchFamily="2" charset="-78"/>
                <a:cs typeface="w_Aramesh" panose="02000500000000020004" pitchFamily="2" charset="-78"/>
              </a:rPr>
              <a:t>مقاومت به معنای ایستادگی در مقابل سلطه‌ی آمریکا و هر سلطه‌گر دیگری است؛ مقاومت یعنی ملّتها نوکر قدرتِ برتری مثل آمریکا و امثال اینها نشوند؛ مقاومت به این معنا، در باور ملّتهای منطقه ریشه دارد.</a:t>
            </a:r>
          </a:p>
          <a:p>
            <a:pPr marL="0" marR="0" lvl="0" indent="0" algn="just" defTabSz="914400" rtl="1" eaLnBrk="1" fontAlgn="auto" latinLnBrk="0" hangingPunct="1">
              <a:lnSpc>
                <a:spcPct val="150000"/>
              </a:lnSpc>
              <a:spcBef>
                <a:spcPts val="0"/>
              </a:spcBef>
              <a:spcAft>
                <a:spcPts val="0"/>
              </a:spcAft>
              <a:buClrTx/>
              <a:buSzTx/>
              <a:buFontTx/>
              <a:buNone/>
              <a:tabLst/>
              <a:defRPr/>
            </a:pPr>
            <a:r>
              <a:rPr lang="fa-IR" sz="1600" dirty="0">
                <a:latin typeface="w_Aramesh" panose="02000500000000020004" pitchFamily="2" charset="-78"/>
                <a:ea typeface="w_Aramesh" panose="02000500000000020004" pitchFamily="2" charset="-78"/>
                <a:cs typeface="w_Aramesh" panose="02000500000000020004" pitchFamily="2" charset="-78"/>
              </a:rPr>
              <a:t>جبهه‌ی مقاومت این است: هر چه فشار بیاورید، محکم‌تر می‌شود؛ هر چه جنایت کنید، پُرانگیزه‌تر می‌شود؛ هر چه با آنها بجنگید، گسترده‌تر می‌شود.</a:t>
            </a:r>
          </a:p>
          <a:p>
            <a:pPr marL="0" marR="0" lvl="0" indent="0" algn="just" defTabSz="914400" rtl="1" eaLnBrk="1" fontAlgn="auto" latinLnBrk="0" hangingPunct="1">
              <a:lnSpc>
                <a:spcPct val="150000"/>
              </a:lnSpc>
              <a:spcBef>
                <a:spcPts val="0"/>
              </a:spcBef>
              <a:spcAft>
                <a:spcPts val="0"/>
              </a:spcAft>
              <a:buClrTx/>
              <a:buSzTx/>
              <a:buFontTx/>
              <a:buNone/>
              <a:tabLst/>
              <a:defRPr/>
            </a:pPr>
            <a:r>
              <a:rPr lang="fa-IR" sz="1600" dirty="0">
                <a:latin typeface="w_Aramesh" panose="02000500000000020004" pitchFamily="2" charset="-78"/>
                <a:ea typeface="w_Aramesh" panose="02000500000000020004" pitchFamily="2" charset="-78"/>
                <a:cs typeface="w_Aramesh" panose="02000500000000020004" pitchFamily="2" charset="-78"/>
              </a:rPr>
              <a:t> به حول و قوّه‌ی الهی، گستره‌ی مقاومت، بیش از گذشته تمام منطقه را فرا خواهد گرفت. </a:t>
            </a:r>
          </a:p>
          <a:p>
            <a:pPr marL="0" marR="0" lvl="0" indent="0" defTabSz="914400" rtl="1" eaLnBrk="1" fontAlgn="auto" latinLnBrk="0" hangingPunct="1">
              <a:lnSpc>
                <a:spcPct val="150000"/>
              </a:lnSpc>
              <a:spcBef>
                <a:spcPts val="0"/>
              </a:spcBef>
              <a:spcAft>
                <a:spcPts val="0"/>
              </a:spcAft>
              <a:buClrTx/>
              <a:buSzTx/>
              <a:buFontTx/>
              <a:buNone/>
              <a:tabLst/>
              <a:defRPr/>
            </a:pPr>
            <a:r>
              <a:rPr lang="fa-IR" b="1" dirty="0">
                <a:solidFill>
                  <a:srgbClr val="32BFC2"/>
                </a:solidFill>
                <a:latin typeface="w_Aramesh" panose="02000500000000020004" pitchFamily="2" charset="-78"/>
                <a:ea typeface="w_Aramesh" panose="02000500000000020004" pitchFamily="2" charset="-78"/>
                <a:cs typeface="w_Aramesh" panose="02000500000000020004" pitchFamily="2" charset="-78"/>
              </a:rPr>
              <a:t>۲۱آذر۱۴۰۳</a:t>
            </a:r>
          </a:p>
        </p:txBody>
      </p:sp>
      <p:pic>
        <p:nvPicPr>
          <p:cNvPr id="3" name="Picture 2">
            <a:extLst>
              <a:ext uri="{FF2B5EF4-FFF2-40B4-BE49-F238E27FC236}">
                <a16:creationId xmlns:a16="http://schemas.microsoft.com/office/drawing/2014/main" id="{C92EB8E4-AFA2-057A-8F9C-47A9D1475855}"/>
              </a:ext>
            </a:extLst>
          </p:cNvPr>
          <p:cNvPicPr>
            <a:picLocks noChangeAspect="1"/>
          </p:cNvPicPr>
          <p:nvPr/>
        </p:nvPicPr>
        <p:blipFill>
          <a:blip r:embed="rId2">
            <a:extLst>
              <a:ext uri="{28A0092B-C50C-407E-A947-70E740481C1C}">
                <a14:useLocalDpi xmlns:a14="http://schemas.microsoft.com/office/drawing/2010/main" val="0"/>
              </a:ext>
            </a:extLst>
          </a:blip>
          <a:srcRect l="27788" t="-2632" r="20194" b="2632"/>
          <a:stretch/>
        </p:blipFill>
        <p:spPr>
          <a:xfrm>
            <a:off x="6889071" y="171450"/>
            <a:ext cx="5086905" cy="6515100"/>
          </a:xfrm>
          <a:prstGeom prst="rect">
            <a:avLst/>
          </a:prstGeom>
        </p:spPr>
      </p:pic>
    </p:spTree>
    <p:extLst>
      <p:ext uri="{BB962C8B-B14F-4D97-AF65-F5344CB8AC3E}">
        <p14:creationId xmlns:p14="http://schemas.microsoft.com/office/powerpoint/2010/main" val="417367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C3FE0-27D5-52D8-F845-D681ED3F258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A484548-D86A-BD73-94CF-ACBE356A8D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3529" y="506914"/>
            <a:ext cx="1499435" cy="608579"/>
          </a:xfrm>
          <a:prstGeom prst="rect">
            <a:avLst/>
          </a:prstGeom>
        </p:spPr>
      </p:pic>
      <p:cxnSp>
        <p:nvCxnSpPr>
          <p:cNvPr id="7" name="Straight Connector 6">
            <a:extLst>
              <a:ext uri="{FF2B5EF4-FFF2-40B4-BE49-F238E27FC236}">
                <a16:creationId xmlns:a16="http://schemas.microsoft.com/office/drawing/2014/main" id="{8BD84D37-B8F7-CB6F-02ED-F0B7E1861F7A}"/>
              </a:ext>
            </a:extLst>
          </p:cNvPr>
          <p:cNvCxnSpPr>
            <a:cxnSpLocks/>
          </p:cNvCxnSpPr>
          <p:nvPr/>
        </p:nvCxnSpPr>
        <p:spPr>
          <a:xfrm>
            <a:off x="3087303" y="881899"/>
            <a:ext cx="6508929"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9C4F2E75-A02F-B501-C848-70B6EDECA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257184" y="327003"/>
            <a:ext cx="2438515" cy="917333"/>
          </a:xfrm>
          <a:prstGeom prst="rect">
            <a:avLst/>
          </a:prstGeom>
        </p:spPr>
      </p:pic>
      <p:sp>
        <p:nvSpPr>
          <p:cNvPr id="9" name="Subtitle 2">
            <a:extLst>
              <a:ext uri="{FF2B5EF4-FFF2-40B4-BE49-F238E27FC236}">
                <a16:creationId xmlns:a16="http://schemas.microsoft.com/office/drawing/2014/main" id="{9589E0CF-D816-67CB-66D1-A57DA0E3B2DB}"/>
              </a:ext>
            </a:extLst>
          </p:cNvPr>
          <p:cNvSpPr txBox="1">
            <a:spLocks/>
          </p:cNvSpPr>
          <p:nvPr/>
        </p:nvSpPr>
        <p:spPr>
          <a:xfrm>
            <a:off x="658526" y="739345"/>
            <a:ext cx="3635829" cy="38213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امتداد فصل ولایت</a:t>
            </a:r>
            <a:endParaRPr kumimoji="0" lang="en-US"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pic>
        <p:nvPicPr>
          <p:cNvPr id="10" name="Picture 9">
            <a:extLst>
              <a:ext uri="{FF2B5EF4-FFF2-40B4-BE49-F238E27FC236}">
                <a16:creationId xmlns:a16="http://schemas.microsoft.com/office/drawing/2014/main" id="{B4EF4C7A-D0DF-2597-B432-29FCD83F89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68056" y="880185"/>
            <a:ext cx="1130326" cy="1325578"/>
          </a:xfrm>
          <a:prstGeom prst="rect">
            <a:avLst/>
          </a:prstGeom>
        </p:spPr>
      </p:pic>
      <p:pic>
        <p:nvPicPr>
          <p:cNvPr id="4" name="Graphic 3">
            <a:extLst>
              <a:ext uri="{FF2B5EF4-FFF2-40B4-BE49-F238E27FC236}">
                <a16:creationId xmlns:a16="http://schemas.microsoft.com/office/drawing/2014/main" id="{D28BC10C-CD00-9179-1A56-EC4B1D2760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40562" y="2020387"/>
            <a:ext cx="4334388" cy="4330699"/>
          </a:xfrm>
          <a:prstGeom prst="rect">
            <a:avLst/>
          </a:prstGeom>
        </p:spPr>
      </p:pic>
      <p:sp>
        <p:nvSpPr>
          <p:cNvPr id="5" name="TextBox 4">
            <a:extLst>
              <a:ext uri="{FF2B5EF4-FFF2-40B4-BE49-F238E27FC236}">
                <a16:creationId xmlns:a16="http://schemas.microsoft.com/office/drawing/2014/main" id="{AB7584E1-2561-0987-AAA2-A627115F66FB}"/>
              </a:ext>
            </a:extLst>
          </p:cNvPr>
          <p:cNvSpPr txBox="1"/>
          <p:nvPr/>
        </p:nvSpPr>
        <p:spPr>
          <a:xfrm>
            <a:off x="9069220" y="5542948"/>
            <a:ext cx="1477071" cy="523220"/>
          </a:xfrm>
          <a:prstGeom prst="rect">
            <a:avLst/>
          </a:prstGeom>
          <a:noFill/>
        </p:spPr>
        <p:txBody>
          <a:bodyPr wrap="square">
            <a:spAutoFit/>
          </a:bodyPr>
          <a:lstStyle/>
          <a:p>
            <a:pPr algn="ctr" rtl="1"/>
            <a:r>
              <a:rPr lang="fa-IR" sz="2800" b="1" dirty="0">
                <a:solidFill>
                  <a:schemeClr val="bg1"/>
                </a:solidFill>
                <a:latin typeface="Ray ExtraBlack" panose="02000504000000020004" pitchFamily="2" charset="-78"/>
                <a:cs typeface="Ray ExtraBlack" panose="02000504000000020004" pitchFamily="2" charset="-78"/>
              </a:rPr>
              <a:t>امتداد</a:t>
            </a:r>
            <a:endParaRPr lang="en-US" sz="2400" dirty="0">
              <a:solidFill>
                <a:schemeClr val="bg1"/>
              </a:solidFill>
            </a:endParaRPr>
          </a:p>
        </p:txBody>
      </p:sp>
      <p:sp>
        <p:nvSpPr>
          <p:cNvPr id="11" name="TextBox 10">
            <a:extLst>
              <a:ext uri="{FF2B5EF4-FFF2-40B4-BE49-F238E27FC236}">
                <a16:creationId xmlns:a16="http://schemas.microsoft.com/office/drawing/2014/main" id="{4579BBE6-E842-197A-CB0D-C38EBFE14195}"/>
              </a:ext>
            </a:extLst>
          </p:cNvPr>
          <p:cNvSpPr txBox="1"/>
          <p:nvPr/>
        </p:nvSpPr>
        <p:spPr>
          <a:xfrm>
            <a:off x="-327864" y="2447259"/>
            <a:ext cx="7009705" cy="3424014"/>
          </a:xfrm>
          <a:prstGeom prst="rect">
            <a:avLst/>
          </a:prstGeom>
          <a:noFill/>
        </p:spPr>
        <p:txBody>
          <a:bodyPr wrap="square">
            <a:spAutoFit/>
          </a:bodyPr>
          <a:lstStyle/>
          <a:p>
            <a:pPr algn="r" rtl="1">
              <a:lnSpc>
                <a:spcPct val="150000"/>
              </a:lnSpc>
            </a:pPr>
            <a:r>
              <a:rPr lang="fa-IR" sz="2400" b="1" dirty="0">
                <a:latin typeface="w_Aramesh" panose="02000500000000020004" pitchFamily="2" charset="-78"/>
                <a:ea typeface="w_Aramesh" panose="02000500000000020004" pitchFamily="2" charset="-78"/>
                <a:cs typeface="w_Aramesh" panose="02000500000000020004" pitchFamily="2" charset="-78"/>
              </a:rPr>
              <a:t> </a:t>
            </a:r>
          </a:p>
          <a:p>
            <a:pPr algn="r" rtl="1">
              <a:lnSpc>
                <a:spcPct val="150000"/>
              </a:lnSpc>
            </a:pPr>
            <a:r>
              <a:rPr lang="fa-IR" sz="1400" dirty="0">
                <a:latin typeface="w_Aramesh" panose="02000500000000020004" pitchFamily="2" charset="-78"/>
                <a:ea typeface="w_Aramesh" panose="02000500000000020004" pitchFamily="2" charset="-78"/>
                <a:cs typeface="w_Aramesh" panose="02000500000000020004" pitchFamily="2" charset="-78"/>
              </a:rPr>
              <a:t>اگر اولا</a:t>
            </a:r>
            <a:endParaRPr lang="fa-IR" sz="1400" b="1" dirty="0">
              <a:latin typeface="w_Aramesh" panose="02000500000000020004" pitchFamily="2" charset="-78"/>
              <a:ea typeface="w_Aramesh" panose="02000500000000020004" pitchFamily="2" charset="-78"/>
              <a:cs typeface="w_Aramesh" panose="02000500000000020004" pitchFamily="2" charset="-78"/>
            </a:endParaRPr>
          </a:p>
          <a:p>
            <a:pPr algn="r" rtl="1">
              <a:lnSpc>
                <a:spcPct val="150000"/>
              </a:lnSpc>
            </a:pPr>
            <a:r>
              <a:rPr lang="fa-IR" sz="2000" b="1" dirty="0">
                <a:latin typeface="w_Aramesh" panose="02000500000000020004" pitchFamily="2" charset="-78"/>
                <a:ea typeface="w_Aramesh" panose="02000500000000020004" pitchFamily="2" charset="-78"/>
                <a:cs typeface="w_Aramesh" panose="02000500000000020004" pitchFamily="2" charset="-78"/>
              </a:rPr>
              <a:t>بین مؤمنان ولایت قرآنی و پیوستگی شکل بگیرد </a:t>
            </a:r>
          </a:p>
          <a:p>
            <a:pPr algn="r" rtl="1">
              <a:lnSpc>
                <a:spcPct val="150000"/>
              </a:lnSpc>
            </a:pPr>
            <a:r>
              <a:rPr lang="fa-IR" sz="1400" dirty="0">
                <a:latin typeface="w_Aramesh" panose="02000500000000020004" pitchFamily="2" charset="-78"/>
                <a:ea typeface="w_Aramesh" panose="02000500000000020004" pitchFamily="2" charset="-78"/>
                <a:cs typeface="w_Aramesh" panose="02000500000000020004" pitchFamily="2" charset="-78"/>
              </a:rPr>
              <a:t>و ثانیا </a:t>
            </a:r>
          </a:p>
          <a:p>
            <a:pPr algn="r" rtl="1">
              <a:lnSpc>
                <a:spcPct val="150000"/>
              </a:lnSpc>
            </a:pPr>
            <a:r>
              <a:rPr lang="fa-IR" sz="2000" b="1" dirty="0">
                <a:latin typeface="w_Aramesh" panose="02000500000000020004" pitchFamily="2" charset="-78"/>
                <a:ea typeface="w_Aramesh" panose="02000500000000020004" pitchFamily="2" charset="-78"/>
                <a:cs typeface="w_Aramesh" panose="02000500000000020004" pitchFamily="2" charset="-78"/>
              </a:rPr>
              <a:t>این پیوند با عمل به وظایف و حقوق متقابل محکم شود،</a:t>
            </a:r>
          </a:p>
          <a:p>
            <a:pPr algn="r" rtl="1">
              <a:lnSpc>
                <a:spcPct val="150000"/>
              </a:lnSpc>
            </a:pPr>
            <a:r>
              <a:rPr lang="fa-IR" sz="1400" dirty="0">
                <a:latin typeface="w_Aramesh" panose="02000500000000020004" pitchFamily="2" charset="-78"/>
                <a:ea typeface="w_Aramesh" panose="02000500000000020004" pitchFamily="2" charset="-78"/>
                <a:cs typeface="w_Aramesh" panose="02000500000000020004" pitchFamily="2" charset="-78"/>
              </a:rPr>
              <a:t>ساختار درونی جامعه مستحکم شده و به امتی متحد و قوی تبدیل می‌شوند. آن وقت می‌توانند</a:t>
            </a:r>
          </a:p>
          <a:p>
            <a:pPr algn="r" rtl="1">
              <a:lnSpc>
                <a:spcPct val="150000"/>
              </a:lnSpc>
            </a:pPr>
            <a:r>
              <a:rPr lang="fa-IR" sz="2000" b="1" dirty="0">
                <a:latin typeface="w_Aramesh" panose="02000500000000020004" pitchFamily="2" charset="-78"/>
                <a:ea typeface="w_Aramesh" panose="02000500000000020004" pitchFamily="2" charset="-78"/>
                <a:cs typeface="w_Aramesh" panose="02000500000000020004" pitchFamily="2" charset="-78"/>
              </a:rPr>
              <a:t>در مسیر تحقق آرمان‌های بلند قرآنی، ولیّ خدا را در مبارزه با مستکبران عالم یاری کنند و با استقامت در این مسیر، مشمول نصرت الهی و پیروزی شوند.</a:t>
            </a:r>
            <a:endParaRPr lang="fa-IR" sz="1400" dirty="0">
              <a:solidFill>
                <a:prstClr val="black"/>
              </a:solidFill>
              <a:latin typeface="w_Aramesh" panose="02000500000000020004" pitchFamily="2" charset="-78"/>
              <a:ea typeface="w_Aramesh" panose="02000500000000020004" pitchFamily="2" charset="-78"/>
              <a:cs typeface="w_Aramesh" panose="02000500000000020004" pitchFamily="2" charset="-78"/>
            </a:endParaRPr>
          </a:p>
        </p:txBody>
      </p:sp>
      <p:pic>
        <p:nvPicPr>
          <p:cNvPr id="12" name="Graphic 11">
            <a:extLst>
              <a:ext uri="{FF2B5EF4-FFF2-40B4-BE49-F238E27FC236}">
                <a16:creationId xmlns:a16="http://schemas.microsoft.com/office/drawing/2014/main" id="{E508307C-9B7D-843B-C2A5-478CA75089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71878" y="3264483"/>
            <a:ext cx="618154" cy="617628"/>
          </a:xfrm>
          <a:prstGeom prst="rect">
            <a:avLst/>
          </a:prstGeom>
        </p:spPr>
      </p:pic>
      <p:pic>
        <p:nvPicPr>
          <p:cNvPr id="13" name="Graphic 12">
            <a:extLst>
              <a:ext uri="{FF2B5EF4-FFF2-40B4-BE49-F238E27FC236}">
                <a16:creationId xmlns:a16="http://schemas.microsoft.com/office/drawing/2014/main" id="{D0B61978-BE87-0CC4-81C4-759B29DF9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71878" y="4080162"/>
            <a:ext cx="618154" cy="617628"/>
          </a:xfrm>
          <a:prstGeom prst="rect">
            <a:avLst/>
          </a:prstGeom>
        </p:spPr>
      </p:pic>
      <p:pic>
        <p:nvPicPr>
          <p:cNvPr id="14" name="Graphic 13">
            <a:extLst>
              <a:ext uri="{FF2B5EF4-FFF2-40B4-BE49-F238E27FC236}">
                <a16:creationId xmlns:a16="http://schemas.microsoft.com/office/drawing/2014/main" id="{308A2A6F-56B1-4E3A-E0B9-FA19EC19CD7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71878" y="4923977"/>
            <a:ext cx="618154" cy="617628"/>
          </a:xfrm>
          <a:prstGeom prst="rect">
            <a:avLst/>
          </a:prstGeom>
        </p:spPr>
      </p:pic>
      <p:sp>
        <p:nvSpPr>
          <p:cNvPr id="15" name="Subtitle 2">
            <a:extLst>
              <a:ext uri="{FF2B5EF4-FFF2-40B4-BE49-F238E27FC236}">
                <a16:creationId xmlns:a16="http://schemas.microsoft.com/office/drawing/2014/main" id="{30DDC079-26E0-2E9D-2CEA-B4E8DEBB377E}"/>
              </a:ext>
            </a:extLst>
          </p:cNvPr>
          <p:cNvSpPr txBox="1">
            <a:spLocks/>
          </p:cNvSpPr>
          <p:nvPr/>
        </p:nvSpPr>
        <p:spPr>
          <a:xfrm>
            <a:off x="6439153" y="3418489"/>
            <a:ext cx="1083603" cy="46166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۱</a:t>
            </a:r>
            <a:endParaRPr kumimoji="0" lang="en-US"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sp>
        <p:nvSpPr>
          <p:cNvPr id="16" name="Subtitle 2">
            <a:extLst>
              <a:ext uri="{FF2B5EF4-FFF2-40B4-BE49-F238E27FC236}">
                <a16:creationId xmlns:a16="http://schemas.microsoft.com/office/drawing/2014/main" id="{08ED5B2B-C962-E0AA-9B86-67AF2361030D}"/>
              </a:ext>
            </a:extLst>
          </p:cNvPr>
          <p:cNvSpPr txBox="1">
            <a:spLocks/>
          </p:cNvSpPr>
          <p:nvPr/>
        </p:nvSpPr>
        <p:spPr>
          <a:xfrm>
            <a:off x="6439153" y="4252218"/>
            <a:ext cx="1083603" cy="46166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۲</a:t>
            </a:r>
            <a:endParaRPr kumimoji="0" lang="en-US"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sp>
        <p:nvSpPr>
          <p:cNvPr id="17" name="Subtitle 2">
            <a:extLst>
              <a:ext uri="{FF2B5EF4-FFF2-40B4-BE49-F238E27FC236}">
                <a16:creationId xmlns:a16="http://schemas.microsoft.com/office/drawing/2014/main" id="{BE964410-F0E1-D32B-489E-44931FC0413C}"/>
              </a:ext>
            </a:extLst>
          </p:cNvPr>
          <p:cNvSpPr txBox="1">
            <a:spLocks/>
          </p:cNvSpPr>
          <p:nvPr/>
        </p:nvSpPr>
        <p:spPr>
          <a:xfrm>
            <a:off x="6439153" y="5105599"/>
            <a:ext cx="1083603" cy="46166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۳</a:t>
            </a:r>
            <a:endParaRPr kumimoji="0" lang="en-US"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sp>
        <p:nvSpPr>
          <p:cNvPr id="19" name="TextBox 18">
            <a:extLst>
              <a:ext uri="{FF2B5EF4-FFF2-40B4-BE49-F238E27FC236}">
                <a16:creationId xmlns:a16="http://schemas.microsoft.com/office/drawing/2014/main" id="{0577430B-F211-FB4E-C60B-939AFE58A968}"/>
              </a:ext>
            </a:extLst>
          </p:cNvPr>
          <p:cNvSpPr txBox="1"/>
          <p:nvPr/>
        </p:nvSpPr>
        <p:spPr>
          <a:xfrm>
            <a:off x="762713" y="1540053"/>
            <a:ext cx="7713519" cy="1234953"/>
          </a:xfrm>
          <a:prstGeom prst="rect">
            <a:avLst/>
          </a:prstGeom>
          <a:noFill/>
        </p:spPr>
        <p:txBody>
          <a:bodyPr wrap="square">
            <a:spAutoFit/>
          </a:bodyPr>
          <a:lstStyle/>
          <a:p>
            <a:pPr algn="r" rtl="1">
              <a:lnSpc>
                <a:spcPct val="150000"/>
              </a:lnSpc>
            </a:pPr>
            <a:r>
              <a:rPr lang="fa-IR" sz="5400" b="1" dirty="0">
                <a:latin typeface="w_Aramesh Black" panose="02000500000000020004" pitchFamily="2" charset="-78"/>
                <a:ea typeface="w_Aramesh Black" panose="02000500000000020004" pitchFamily="2" charset="-78"/>
                <a:cs typeface="w_Aramesh Black" panose="02000500000000020004" pitchFamily="2" charset="-78"/>
              </a:rPr>
              <a:t>امت پیروز</a:t>
            </a:r>
            <a:r>
              <a:rPr lang="fa-IR" sz="4400" b="1" dirty="0">
                <a:latin typeface="w_Aramesh Black" panose="02000500000000020004" pitchFamily="2" charset="-78"/>
                <a:ea typeface="w_Aramesh Black" panose="02000500000000020004" pitchFamily="2" charset="-78"/>
                <a:cs typeface="w_Aramesh Black" panose="02000500000000020004" pitchFamily="2" charset="-78"/>
              </a:rPr>
              <a:t>؛ </a:t>
            </a:r>
            <a:r>
              <a:rPr lang="fa-IR" b="1" dirty="0">
                <a:latin typeface="w_Aramesh Extra Bold" panose="02000500000000020004" pitchFamily="2" charset="-78"/>
                <a:ea typeface="w_Aramesh Extra Bold" panose="02000500000000020004" pitchFamily="2" charset="-78"/>
                <a:cs typeface="w_Aramesh Extra Bold" panose="02000500000000020004" pitchFamily="2" charset="-78"/>
              </a:rPr>
              <a:t>سبک زندگی جامعه ولاییِ در حال مبارزه با جبهه ظلم و استکبار</a:t>
            </a:r>
            <a:endParaRPr lang="fa-IR" sz="3200" b="1" dirty="0">
              <a:latin typeface="w_Aramesh Extra Bold" panose="02000500000000020004" pitchFamily="2" charset="-78"/>
              <a:ea typeface="w_Aramesh Extra Bold" panose="02000500000000020004" pitchFamily="2" charset="-78"/>
              <a:cs typeface="w_Aramesh Extra Bold" panose="02000500000000020004" pitchFamily="2" charset="-78"/>
            </a:endParaRPr>
          </a:p>
        </p:txBody>
      </p:sp>
    </p:spTree>
    <p:extLst>
      <p:ext uri="{BB962C8B-B14F-4D97-AF65-F5344CB8AC3E}">
        <p14:creationId xmlns:p14="http://schemas.microsoft.com/office/powerpoint/2010/main" val="38335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8301ED-DCDA-2101-C09B-7CA8A95383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3529" y="506914"/>
            <a:ext cx="1499435" cy="608579"/>
          </a:xfrm>
          <a:prstGeom prst="rect">
            <a:avLst/>
          </a:prstGeom>
        </p:spPr>
      </p:pic>
      <p:cxnSp>
        <p:nvCxnSpPr>
          <p:cNvPr id="7" name="Straight Connector 6">
            <a:extLst>
              <a:ext uri="{FF2B5EF4-FFF2-40B4-BE49-F238E27FC236}">
                <a16:creationId xmlns:a16="http://schemas.microsoft.com/office/drawing/2014/main" id="{4F405C7C-3553-C11A-411A-5590BFD2C6DE}"/>
              </a:ext>
            </a:extLst>
          </p:cNvPr>
          <p:cNvCxnSpPr>
            <a:cxnSpLocks/>
          </p:cNvCxnSpPr>
          <p:nvPr/>
        </p:nvCxnSpPr>
        <p:spPr>
          <a:xfrm>
            <a:off x="3087303" y="881899"/>
            <a:ext cx="6508929"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21061216-A3D1-4436-704C-02CD3C789C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257185" y="327004"/>
            <a:ext cx="2126912" cy="917333"/>
          </a:xfrm>
          <a:prstGeom prst="rect">
            <a:avLst/>
          </a:prstGeom>
        </p:spPr>
      </p:pic>
      <p:sp>
        <p:nvSpPr>
          <p:cNvPr id="9" name="Subtitle 2">
            <a:extLst>
              <a:ext uri="{FF2B5EF4-FFF2-40B4-BE49-F238E27FC236}">
                <a16:creationId xmlns:a16="http://schemas.microsoft.com/office/drawing/2014/main" id="{4BECD136-37EC-41DE-DC94-2252C0EEF4CC}"/>
              </a:ext>
            </a:extLst>
          </p:cNvPr>
          <p:cNvSpPr txBox="1">
            <a:spLocks/>
          </p:cNvSpPr>
          <p:nvPr/>
        </p:nvSpPr>
        <p:spPr>
          <a:xfrm>
            <a:off x="481702" y="739345"/>
            <a:ext cx="3635829" cy="38213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۳۰ آیه ماه مبارک</a:t>
            </a:r>
            <a:endParaRPr kumimoji="0" lang="en-US"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pic>
        <p:nvPicPr>
          <p:cNvPr id="10" name="Picture 9">
            <a:extLst>
              <a:ext uri="{FF2B5EF4-FFF2-40B4-BE49-F238E27FC236}">
                <a16:creationId xmlns:a16="http://schemas.microsoft.com/office/drawing/2014/main" id="{017EC760-3E08-0B1F-39A9-0935E46711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68056" y="880185"/>
            <a:ext cx="1130326" cy="1325578"/>
          </a:xfrm>
          <a:prstGeom prst="rect">
            <a:avLst/>
          </a:prstGeom>
        </p:spPr>
      </p:pic>
      <p:sp>
        <p:nvSpPr>
          <p:cNvPr id="4" name="Subtitle 2">
            <a:extLst>
              <a:ext uri="{FF2B5EF4-FFF2-40B4-BE49-F238E27FC236}">
                <a16:creationId xmlns:a16="http://schemas.microsoft.com/office/drawing/2014/main" id="{C6494C83-3135-80FC-088B-04715D8D2A0F}"/>
              </a:ext>
            </a:extLst>
          </p:cNvPr>
          <p:cNvSpPr txBox="1">
            <a:spLocks/>
          </p:cNvSpPr>
          <p:nvPr/>
        </p:nvSpPr>
        <p:spPr>
          <a:xfrm>
            <a:off x="-134289" y="2117326"/>
            <a:ext cx="5897482" cy="4680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000" b="0" i="0" u="none" strike="noStrike" kern="1200" cap="none" spc="0" normalizeH="0" baseline="0" noProof="0" dirty="0">
                <a:ln>
                  <a:noFill/>
                </a:ln>
                <a:solidFill>
                  <a:srgbClr val="0F110A"/>
                </a:solidFill>
                <a:effectLst/>
                <a:uLnTx/>
                <a:uFillTx/>
                <a:latin typeface="Ray Black" panose="02000504000000020004" pitchFamily="2" charset="-78"/>
                <a:ea typeface="Abar Low FaNum ExtraBold" pitchFamily="2" charset="-78"/>
                <a:cs typeface="Ray Black" panose="02000504000000020004" pitchFamily="2" charset="-78"/>
              </a:rPr>
              <a:t>ویژگی‌های ۳۰ آیه انتخاب شده</a:t>
            </a:r>
          </a:p>
          <a:p>
            <a:pPr marL="0" indent="0" algn="r" rtl="1">
              <a:buNone/>
              <a:defRPr/>
            </a:pPr>
            <a:r>
              <a:rPr lang="fa-IR" sz="3200" dirty="0">
                <a:solidFill>
                  <a:srgbClr val="00B0F0"/>
                </a:solidFill>
                <a:latin typeface="Ray Black" panose="02000504000000020004" pitchFamily="2" charset="-78"/>
                <a:ea typeface="Abar Low FaNum ExtraBold" pitchFamily="2" charset="-78"/>
                <a:cs typeface="Ray Black" panose="02000504000000020004" pitchFamily="2" charset="-78"/>
              </a:rPr>
              <a:t>۳۰ آیه </a:t>
            </a:r>
            <a:r>
              <a:rPr lang="fa-IR" sz="1800" dirty="0">
                <a:solidFill>
                  <a:srgbClr val="00B0F0"/>
                </a:solidFill>
                <a:latin typeface="Ray Black" panose="02000504000000020004" pitchFamily="2" charset="-78"/>
                <a:ea typeface="Abar Low FaNum ExtraBold" pitchFamily="2" charset="-78"/>
                <a:cs typeface="Ray Black" panose="02000504000000020004" pitchFamily="2" charset="-78"/>
              </a:rPr>
              <a:t>همگی از گنجینه آیات</a:t>
            </a:r>
          </a:p>
          <a:p>
            <a:pPr marL="0" indent="0" algn="r" rtl="1">
              <a:buNone/>
              <a:defRPr/>
            </a:pPr>
            <a:r>
              <a:rPr lang="fa-IR" sz="3200" dirty="0">
                <a:solidFill>
                  <a:srgbClr val="00B0F0"/>
                </a:solidFill>
                <a:latin typeface="Ray Black" panose="02000504000000020004" pitchFamily="2" charset="-78"/>
                <a:ea typeface="Abar Low FaNum ExtraBold" pitchFamily="2" charset="-78"/>
                <a:cs typeface="Ray Black" panose="02000504000000020004" pitchFamily="2" charset="-78"/>
              </a:rPr>
              <a:t>۴ آیه از ۵ آیه اول </a:t>
            </a:r>
            <a:r>
              <a:rPr lang="fa-IR" sz="1800" dirty="0">
                <a:solidFill>
                  <a:srgbClr val="00B0F0"/>
                </a:solidFill>
                <a:latin typeface="Ray Black" panose="02000504000000020004" pitchFamily="2" charset="-78"/>
                <a:ea typeface="Abar Low FaNum ExtraBold" pitchFamily="2" charset="-78"/>
                <a:cs typeface="Ray Black" panose="02000504000000020004" pitchFamily="2" charset="-78"/>
              </a:rPr>
              <a:t>پژوهش و غرر آیات مقام معظم رهبری</a:t>
            </a:r>
          </a:p>
          <a:p>
            <a:pPr marL="0" indent="0" algn="r" rtl="1">
              <a:buNone/>
              <a:defRPr/>
            </a:pPr>
            <a:r>
              <a:rPr lang="fa-IR" sz="3200" dirty="0">
                <a:solidFill>
                  <a:srgbClr val="00B0F0"/>
                </a:solidFill>
                <a:latin typeface="Ray Black" panose="02000504000000020004" pitchFamily="2" charset="-78"/>
                <a:ea typeface="Abar Low FaNum ExtraBold" pitchFamily="2" charset="-78"/>
                <a:cs typeface="Ray Black" panose="02000504000000020004" pitchFamily="2" charset="-78"/>
              </a:rPr>
              <a:t>۶۵درصد</a:t>
            </a:r>
            <a:r>
              <a:rPr lang="fa-IR" sz="2000" dirty="0">
                <a:solidFill>
                  <a:srgbClr val="00B0F0"/>
                </a:solidFill>
                <a:latin typeface="Ray Black" panose="02000504000000020004" pitchFamily="2" charset="-78"/>
                <a:ea typeface="Abar Low FaNum ExtraBold" pitchFamily="2" charset="-78"/>
                <a:cs typeface="Ray Black" panose="02000504000000020004" pitchFamily="2" charset="-78"/>
              </a:rPr>
              <a:t>، </a:t>
            </a:r>
            <a:r>
              <a:rPr lang="fa-IR" sz="1800" dirty="0">
                <a:solidFill>
                  <a:srgbClr val="00B0F0"/>
                </a:solidFill>
                <a:latin typeface="Ray Black" panose="02000504000000020004" pitchFamily="2" charset="-78"/>
                <a:ea typeface="Abar Low FaNum ExtraBold" pitchFamily="2" charset="-78"/>
                <a:cs typeface="Ray Black" panose="02000504000000020004" pitchFamily="2" charset="-78"/>
              </a:rPr>
              <a:t>از آیات پرتکرار و مورد تأکید مقام معظم رهبری</a:t>
            </a:r>
          </a:p>
          <a:p>
            <a:pPr marL="0" indent="0" algn="r" rtl="1">
              <a:buNone/>
              <a:defRPr/>
            </a:pPr>
            <a:r>
              <a:rPr lang="fa-IR" sz="3200" dirty="0">
                <a:solidFill>
                  <a:srgbClr val="00B0F0"/>
                </a:solidFill>
                <a:latin typeface="Ray Black" panose="02000504000000020004" pitchFamily="2" charset="-78"/>
                <a:ea typeface="Abar Low FaNum ExtraBold" pitchFamily="2" charset="-78"/>
                <a:cs typeface="Ray Black" panose="02000504000000020004" pitchFamily="2" charset="-78"/>
              </a:rPr>
              <a:t>۷۰درصد، </a:t>
            </a:r>
            <a:r>
              <a:rPr lang="fa-IR" sz="1800" dirty="0">
                <a:solidFill>
                  <a:srgbClr val="00B0F0"/>
                </a:solidFill>
                <a:latin typeface="Ray Black" panose="02000504000000020004" pitchFamily="2" charset="-78"/>
                <a:ea typeface="Abar Low FaNum ExtraBold" pitchFamily="2" charset="-78"/>
                <a:cs typeface="Ray Black" panose="02000504000000020004" pitchFamily="2" charset="-78"/>
              </a:rPr>
              <a:t>از آیات مأنوس</a:t>
            </a:r>
            <a:endParaRPr lang="fa-IR" sz="3200" dirty="0">
              <a:solidFill>
                <a:srgbClr val="00B0F0"/>
              </a:solidFill>
              <a:latin typeface="Ray Black" panose="02000504000000020004" pitchFamily="2" charset="-78"/>
              <a:ea typeface="Abar Low FaNum ExtraBold" pitchFamily="2" charset="-78"/>
              <a:cs typeface="Ray Black" panose="02000504000000020004" pitchFamily="2" charset="-78"/>
            </a:endParaRPr>
          </a:p>
          <a:p>
            <a:pPr marL="0" indent="0" algn="r" rtl="1">
              <a:buNone/>
              <a:defRPr/>
            </a:pPr>
            <a:r>
              <a:rPr lang="fa-IR" sz="3200" dirty="0">
                <a:solidFill>
                  <a:srgbClr val="00B0F0"/>
                </a:solidFill>
                <a:latin typeface="Ray Black" panose="02000504000000020004" pitchFamily="2" charset="-78"/>
                <a:ea typeface="Abar Low FaNum ExtraBold" pitchFamily="2" charset="-78"/>
                <a:cs typeface="Ray Black" panose="02000504000000020004" pitchFamily="2" charset="-78"/>
              </a:rPr>
              <a:t>۷۰درصد</a:t>
            </a:r>
            <a:r>
              <a:rPr lang="fa-IR" sz="1800" dirty="0">
                <a:solidFill>
                  <a:srgbClr val="00B0F0"/>
                </a:solidFill>
                <a:latin typeface="Ray Black" panose="02000504000000020004" pitchFamily="2" charset="-78"/>
                <a:ea typeface="Abar Low FaNum ExtraBold" pitchFamily="2" charset="-78"/>
                <a:cs typeface="Ray Black" panose="02000504000000020004" pitchFamily="2" charset="-78"/>
              </a:rPr>
              <a:t>، از آیات خیلی خوش‌خوان</a:t>
            </a:r>
          </a:p>
          <a:p>
            <a:pPr marL="0" indent="0" algn="r" rtl="1">
              <a:buNone/>
              <a:defRPr/>
            </a:pPr>
            <a:r>
              <a:rPr lang="fa-IR" sz="3200" dirty="0">
                <a:solidFill>
                  <a:srgbClr val="00B0F0"/>
                </a:solidFill>
                <a:latin typeface="Ray Black" panose="02000504000000020004" pitchFamily="2" charset="-78"/>
                <a:ea typeface="Abar Low FaNum ExtraBold" pitchFamily="2" charset="-78"/>
                <a:cs typeface="Ray Black" panose="02000504000000020004" pitchFamily="2" charset="-78"/>
              </a:rPr>
              <a:t>۵۵درصد</a:t>
            </a:r>
            <a:r>
              <a:rPr lang="fa-IR" sz="2000" dirty="0">
                <a:solidFill>
                  <a:srgbClr val="00B0F0"/>
                </a:solidFill>
                <a:latin typeface="Ray Black" panose="02000504000000020004" pitchFamily="2" charset="-78"/>
                <a:ea typeface="Abar Low FaNum ExtraBold" pitchFamily="2" charset="-78"/>
                <a:cs typeface="Ray Black" panose="02000504000000020004" pitchFamily="2" charset="-78"/>
              </a:rPr>
              <a:t>، </a:t>
            </a:r>
            <a:r>
              <a:rPr lang="fa-IR" sz="1800" dirty="0">
                <a:solidFill>
                  <a:srgbClr val="00B0F0"/>
                </a:solidFill>
                <a:latin typeface="Ray Black" panose="02000504000000020004" pitchFamily="2" charset="-78"/>
                <a:ea typeface="Abar Low FaNum ExtraBold" pitchFamily="2" charset="-78"/>
                <a:cs typeface="Ray Black" panose="02000504000000020004" pitchFamily="2" charset="-78"/>
              </a:rPr>
              <a:t>از آیات مرتبط با مقاومت</a:t>
            </a:r>
            <a:endParaRPr lang="fa-IR" sz="1800" dirty="0">
              <a:solidFill>
                <a:prstClr val="white"/>
              </a:solidFill>
              <a:latin typeface="Ray Black" panose="02000504000000020004" pitchFamily="2" charset="-78"/>
              <a:ea typeface="Abar Low FaNum ExtraBold" pitchFamily="2" charset="-78"/>
              <a:cs typeface="Ray Black" panose="02000504000000020004" pitchFamily="2" charset="-78"/>
            </a:endParaRPr>
          </a:p>
          <a:p>
            <a:pPr marL="0" indent="0" algn="r" rtl="1">
              <a:buNone/>
              <a:defRPr/>
            </a:pPr>
            <a:endParaRPr lang="fa-IR" sz="1800" dirty="0">
              <a:solidFill>
                <a:srgbClr val="00B0F0"/>
              </a:solidFill>
              <a:latin typeface="Ray Black" panose="02000504000000020004" pitchFamily="2" charset="-78"/>
              <a:ea typeface="Abar Low FaNum ExtraBold" pitchFamily="2" charset="-78"/>
              <a:cs typeface="Ray Black" panose="02000504000000020004" pitchFamily="2" charset="-78"/>
            </a:endParaRPr>
          </a:p>
        </p:txBody>
      </p:sp>
      <p:pic>
        <p:nvPicPr>
          <p:cNvPr id="11" name="Picture 10">
            <a:extLst>
              <a:ext uri="{FF2B5EF4-FFF2-40B4-BE49-F238E27FC236}">
                <a16:creationId xmlns:a16="http://schemas.microsoft.com/office/drawing/2014/main" id="{50DE0EDC-6E26-FFE6-7041-3E6180AA02E1}"/>
              </a:ext>
            </a:extLst>
          </p:cNvPr>
          <p:cNvPicPr>
            <a:picLocks noChangeAspect="1"/>
          </p:cNvPicPr>
          <p:nvPr/>
        </p:nvPicPr>
        <p:blipFill>
          <a:blip r:embed="rId5"/>
          <a:stretch>
            <a:fillRect/>
          </a:stretch>
        </p:blipFill>
        <p:spPr>
          <a:xfrm>
            <a:off x="5853935" y="2060898"/>
            <a:ext cx="5897482" cy="3685926"/>
          </a:xfrm>
          <a:prstGeom prst="rect">
            <a:avLst/>
          </a:prstGeom>
        </p:spPr>
      </p:pic>
    </p:spTree>
    <p:extLst>
      <p:ext uri="{BB962C8B-B14F-4D97-AF65-F5344CB8AC3E}">
        <p14:creationId xmlns:p14="http://schemas.microsoft.com/office/powerpoint/2010/main" val="2319088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497E2-A635-C29C-D084-BB23B8DD943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177F821-8C1B-BCC4-CB5B-510B151D5AC0}"/>
              </a:ext>
            </a:extLst>
          </p:cNvPr>
          <p:cNvSpPr txBox="1"/>
          <p:nvPr/>
        </p:nvSpPr>
        <p:spPr>
          <a:xfrm>
            <a:off x="5561045" y="800395"/>
            <a:ext cx="6149779" cy="5603457"/>
          </a:xfrm>
          <a:prstGeom prst="rect">
            <a:avLst/>
          </a:prstGeom>
          <a:noFill/>
        </p:spPr>
        <p:txBody>
          <a:bodyPr wrap="square">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۱:</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 وَلَنْ تَرْضَى عَنْكَ الْيَهُودُ وَلَا النَّصَارَى حَتَّى تَتَّبِعَ مِلَّتَهُمْ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۲: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وَعَسَى أَنْ تَكْرَهُوا شَيْئًا وَهُوَ خَيْرٌ لَكُمْ وَعَسَى أَنْ تُحِبُّوا شَيْئًا وَهُوَ شَرٌّ لَكُمْ</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۳: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لَنْ تَنَالُوا الْبِرَّ حَتَّى تُنْفِقُوا مِمَّا تُحِبُّونَ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۴: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وَاعْتَصِمُوا بِحَبْلِ اللَّهِ جَمِيعًا وَلَا تَفَرَّقُوا</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۵: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وَمَا لَكُمْ لَا تُقَاتِلُونَ فِي سَبِيلِ اللَّهِ وَالْمُسْتَضْعَفِينَ مِنَ الرِّجَالِ وَالنِّسَاءِ وَالْوِلْدَانِ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۶: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وَتَعَاوَنُوا عَلَى الْبِرِّ وَالتَّقْوَى وَلَا تَعَاوَنُوا عَلَى الْإِثْمِ وَالْعُدْوَانِ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۷: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لَتَجِدَنَّ أَشَدَّ النَّاسِ عَداوَةً لِلَّذينَ آمَنُوا الْيَهُودَ وَ الَّذينَ أَشْرَكُوا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۸: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وَإِذَا قُلْتُمْ فَاعْدِلُوا وَلَوْ كَانَ ذَا قُرْبَى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۹: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خُذِ الْعَفْوَ وَأْمُرْ بِالْعُرْفِ وَأَعْرِضْ عَنِ الْجَاهِلِينَ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۱۰: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وَلَا تَنَازَعُوا فَتَفْشَلُوا وَتَذْهَبَ رِيحُكُمْ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۱۱: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لَقَدْ جَاءَكُمْ رَسُولٌ مِنْ أَنْفُسِكُمْ عَزِيزٌ عَلَيْهِ مَا عَنِتُّمْ حَرِيصٌ عَلَيْكُمْ بِالْمُؤْمِنِينَ رَءُوفٌ رَحِيمٌ</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۱۲:</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 فَاسْتَقِمْ كَما أُمِرْتَ وَ مَنْ تابَ مَعَكَ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۱۳: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لَئِنْ شَكَرْتُمْ لَأَزِيدَنَّكُمْ وَلَئِنْ كَفَرْتُمْ إِنَّ عَذَابِي لَشَدِيدٌ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۱۴: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إِنَّ اللَّهَ يَأْمُرُ بِالْعَدْلِ وَالْإِحْسَانِ وَإِيتَاءِ ذِي الْقُرْبَى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۱۵: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وَ آتِ ذَا الْقُرْبى‏ حَقَّهُ وَ الْمِسْكينَ وَ ابْنَ السَّبيلِ وَ لا تُبَذِّرْ تَبْذيرا</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۱۶: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إِنَّ الَّذِينَ آمَنُوا وَعَمِلُوا الصَّالِحَاتِ سَيَجْعَلُ لَهُمُ الرَّحْمَنُ وُدًّا </a:t>
            </a:r>
          </a:p>
        </p:txBody>
      </p:sp>
      <p:sp>
        <p:nvSpPr>
          <p:cNvPr id="6" name="TextBox 5">
            <a:extLst>
              <a:ext uri="{FF2B5EF4-FFF2-40B4-BE49-F238E27FC236}">
                <a16:creationId xmlns:a16="http://schemas.microsoft.com/office/drawing/2014/main" id="{A732404F-5E1B-BA55-582D-CF0C01A51F72}"/>
              </a:ext>
            </a:extLst>
          </p:cNvPr>
          <p:cNvSpPr txBox="1"/>
          <p:nvPr/>
        </p:nvSpPr>
        <p:spPr>
          <a:xfrm>
            <a:off x="671804" y="454147"/>
            <a:ext cx="4777273" cy="6295954"/>
          </a:xfrm>
          <a:prstGeom prst="rect">
            <a:avLst/>
          </a:prstGeom>
          <a:noFill/>
        </p:spPr>
        <p:txBody>
          <a:bodyPr wrap="square">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۱۷: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وَلَيَنْصُرَنَّ اللَّهُ مَنْ يَنْصُرُهُ إِنَّ اللَّهَ لَقَوِيٌّ عَزِيزٌ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۱۸: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وَأَنْكِحُوا الْأَيَامَى مِنْكُمْ وَالصَّالِحِينَ مِنْ عِبَادِكُمْ وَإِمَائِكُمْ إِنْ يَكُونُوا فُقَرَاءَ يُغْنِهِمُ اللَّهُ مِنْ فَضْلِهِ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۱۹:</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 رَبَّنَا هَبْ لَنَا مِنْ أَزْوَاجِنَا وَذُرِّيَّاتِنَا قُرَّةَ أَعْيُنٍ وَاجْعَلْنَا لِلْمُتَّقِينَ إِمَامًا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۲۰: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لَا يُرِيدُونَ عُلُوًّا فِي الْأَرْضِ وَلَا فَسَادًا وَالْعَاقِبَةُ لِلْمُتَّقِينَ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۲۱: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مِنَ الْمُؤْمِنِينَ رِجَالٌ صَدَقُوا مَا عَاهَدُوا اللَّهَ عَلَيْهِ فَمِنْهُمْ مَنْ قَضَى نَحْبَهُ وَمِنْهُمْ مَنْ يَنْتَظِرُ وَمَا بَدَّلُوا تَبْدِيلًا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۲۲: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يَا أَيُّهَا النَّبِيُّ قُلْ لِأَزْوَاجِكَ وَبَنَاتِكَ وَنِسَاءِ الْمُؤْمِنِينَ يُدْنِينَ عَلَيْهِنَّ مِنْ جَلَابِيبِهِنَّ ذَلِكَ أَدْنَى أَنْ يُعْرَفْنَ فَلَا يُؤْذَيْنَ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۲۳: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الَّذِينَ يَسْتَمِعُونَ الْقَوْلَ فَيَتَّبِعُونَ أَحْسَنَهُ</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۲۴: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ادْفَعْ بِالَّتِي هِيَ أَحْسَنُ فَإِذَا الَّذِي بَيْنَكَ وَبَيْنَهُ عَدَاوَةٌ كَأَنَّهُ وَلِيٌّ حَمِيمٌ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۲۵: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وَأَمْرُهُمْ شُورَى بَيْنَهُمْ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۲۶: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مُحَمَّدٌ رَسُولُ اللَّهِ وَ الَّذينَ مَعَهُ أَشِدَّاءُ عَلَى الْكُفَّارِ رُحَماءُ بَيْنَهُم</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۲۷: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لَقَدْ أَرْسَلْنَا رُسُلَنَا بِالْبَيِّنَاتِ وَأَنْزَلْنَا مَعَهُمُ الْكِتَابَ وَالْمِيزَانَ لِيَقُومَ النَّاسُ بِالْقِسْطِ وَأَنْزَلْنَا الْحَدِيدَ</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۲۸: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إِنَّ اللَّهَ يُحِبُّ الَّذِينَ يُقَاتِلُونَ فِي سَبِيلِهِ صَفًّا كَأَنَّهُمْ بُنْيَانٌ مَرْصُوصٌ</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۲۹: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وَ أَنْ لَوِ اسْتَقامُوا عَلَى الطَّريقَةِ لَأَسْقَيْناهُمْ ماءً غَدَقاً</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۳۰: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وَيْلٌ لِكُلِّ هُمَزَةٍ لُمَزَةٍ </a:t>
            </a:r>
            <a:endParaRPr kumimoji="0" lang="fa-IR" sz="1500" b="1"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sp>
        <p:nvSpPr>
          <p:cNvPr id="8" name="TextBox 7">
            <a:extLst>
              <a:ext uri="{FF2B5EF4-FFF2-40B4-BE49-F238E27FC236}">
                <a16:creationId xmlns:a16="http://schemas.microsoft.com/office/drawing/2014/main" id="{57D642D3-FE13-B646-ACDE-686FA3AFAD81}"/>
              </a:ext>
            </a:extLst>
          </p:cNvPr>
          <p:cNvSpPr txBox="1"/>
          <p:nvPr/>
        </p:nvSpPr>
        <p:spPr>
          <a:xfrm>
            <a:off x="5587157" y="258513"/>
            <a:ext cx="6097554"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1" i="0" u="none" strike="noStrike" kern="1200" cap="none" spc="0" normalizeH="0" baseline="0" noProof="0" dirty="0">
                <a:ln>
                  <a:noFill/>
                </a:ln>
                <a:solidFill>
                  <a:prstClr val="black"/>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آیات </a:t>
            </a:r>
            <a:r>
              <a:rPr kumimoji="0" lang="fa-IR" sz="2800" b="1" i="0" u="none" strike="noStrike" kern="1200" cap="none" spc="0" normalizeH="0" baseline="0" noProof="0" dirty="0">
                <a:ln>
                  <a:noFill/>
                </a:ln>
                <a:solidFill>
                  <a:srgbClr val="00B050"/>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امت پیروز</a:t>
            </a:r>
            <a:endParaRPr kumimoji="0" lang="en-US" sz="2800" b="0" i="0" u="none" strike="noStrike" kern="1200" cap="none" spc="0" normalizeH="0" baseline="0" noProof="0" dirty="0">
              <a:ln>
                <a:noFill/>
              </a:ln>
              <a:solidFill>
                <a:srgbClr val="00B050"/>
              </a:solidFill>
              <a:effectLst/>
              <a:uLnTx/>
              <a:uFillTx/>
              <a:latin typeface="w_Aramesh Black" panose="02000500000000020004" pitchFamily="2" charset="-78"/>
              <a:ea typeface="w_Aramesh Black" panose="02000500000000020004" pitchFamily="2" charset="-78"/>
              <a:cs typeface="w_Aramesh Black" panose="02000500000000020004" pitchFamily="2" charset="-78"/>
            </a:endParaRPr>
          </a:p>
        </p:txBody>
      </p:sp>
      <p:cxnSp>
        <p:nvCxnSpPr>
          <p:cNvPr id="10" name="Straight Connector 9">
            <a:extLst>
              <a:ext uri="{FF2B5EF4-FFF2-40B4-BE49-F238E27FC236}">
                <a16:creationId xmlns:a16="http://schemas.microsoft.com/office/drawing/2014/main" id="{0C764A51-ACF8-AEAD-52C6-6DAAEA78A995}"/>
              </a:ext>
            </a:extLst>
          </p:cNvPr>
          <p:cNvCxnSpPr/>
          <p:nvPr/>
        </p:nvCxnSpPr>
        <p:spPr>
          <a:xfrm flipH="1">
            <a:off x="5943600" y="772402"/>
            <a:ext cx="5626359" cy="0"/>
          </a:xfrm>
          <a:prstGeom prst="line">
            <a:avLst/>
          </a:prstGeom>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08A9FB55-5F4A-6969-46CD-0E7E65E88075}"/>
              </a:ext>
            </a:extLst>
          </p:cNvPr>
          <p:cNvSpPr txBox="1"/>
          <p:nvPr/>
        </p:nvSpPr>
        <p:spPr>
          <a:xfrm>
            <a:off x="5383974" y="4847208"/>
            <a:ext cx="712026" cy="276999"/>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200" b="0" i="0" u="none" strike="noStrike" kern="1200" cap="none" spc="0" normalizeH="0" baseline="0" noProof="0" dirty="0">
                <a:ln>
                  <a:noFill/>
                </a:ln>
                <a:solidFill>
                  <a:prstClr val="white"/>
                </a:solidFill>
                <a:effectLst/>
                <a:uLnTx/>
                <a:uFillTx/>
                <a:latin typeface="Calibri" panose="020F0502020204030204"/>
                <a:ea typeface="+mn-ea"/>
                <a:cs typeface="B Koodak" panose="00000700000000000000" pitchFamily="2" charset="-78"/>
              </a:rPr>
              <a:t>روز قدس</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B Koodak" panose="00000700000000000000" pitchFamily="2" charset="-78"/>
            </a:endParaRPr>
          </a:p>
        </p:txBody>
      </p:sp>
      <p:sp>
        <p:nvSpPr>
          <p:cNvPr id="5" name="TextBox 4">
            <a:extLst>
              <a:ext uri="{FF2B5EF4-FFF2-40B4-BE49-F238E27FC236}">
                <a16:creationId xmlns:a16="http://schemas.microsoft.com/office/drawing/2014/main" id="{9AE11202-B665-A5D8-1ED7-D92E6D6AFBCE}"/>
              </a:ext>
            </a:extLst>
          </p:cNvPr>
          <p:cNvSpPr txBox="1"/>
          <p:nvPr/>
        </p:nvSpPr>
        <p:spPr>
          <a:xfrm>
            <a:off x="5375096" y="2408303"/>
            <a:ext cx="803762" cy="276999"/>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200" b="0" i="0" u="none" strike="noStrike" kern="1200" cap="none" spc="0" normalizeH="0" baseline="0" noProof="0" dirty="0">
                <a:ln>
                  <a:noFill/>
                </a:ln>
                <a:solidFill>
                  <a:prstClr val="white"/>
                </a:solidFill>
                <a:effectLst/>
                <a:uLnTx/>
                <a:uFillTx/>
                <a:latin typeface="Calibri" panose="020F0502020204030204"/>
                <a:ea typeface="+mn-ea"/>
                <a:cs typeface="B Koodak" panose="00000700000000000000" pitchFamily="2" charset="-78"/>
              </a:rPr>
              <a:t>روز شهادت</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B Koodak" panose="00000700000000000000" pitchFamily="2" charset="-78"/>
            </a:endParaRPr>
          </a:p>
        </p:txBody>
      </p:sp>
      <p:sp>
        <p:nvSpPr>
          <p:cNvPr id="7" name="TextBox 6">
            <a:extLst>
              <a:ext uri="{FF2B5EF4-FFF2-40B4-BE49-F238E27FC236}">
                <a16:creationId xmlns:a16="http://schemas.microsoft.com/office/drawing/2014/main" id="{B6ACE344-DBFC-1D79-3583-4954FB81514E}"/>
              </a:ext>
            </a:extLst>
          </p:cNvPr>
          <p:cNvSpPr txBox="1"/>
          <p:nvPr/>
        </p:nvSpPr>
        <p:spPr>
          <a:xfrm>
            <a:off x="6822156" y="5693040"/>
            <a:ext cx="803762" cy="276999"/>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200" b="0" i="0" u="none" strike="noStrike" kern="1200" cap="none" spc="0" normalizeH="0" baseline="0" noProof="0" dirty="0">
                <a:ln>
                  <a:noFill/>
                </a:ln>
                <a:solidFill>
                  <a:prstClr val="white"/>
                </a:solidFill>
                <a:effectLst/>
                <a:uLnTx/>
                <a:uFillTx/>
                <a:latin typeface="Calibri" panose="020F0502020204030204"/>
                <a:ea typeface="+mn-ea"/>
                <a:cs typeface="B Koodak" panose="00000700000000000000" pitchFamily="2" charset="-78"/>
              </a:rPr>
              <a:t>روز میلاد</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B Koodak" panose="00000700000000000000" pitchFamily="2" charset="-78"/>
            </a:endParaRPr>
          </a:p>
        </p:txBody>
      </p:sp>
      <p:sp>
        <p:nvSpPr>
          <p:cNvPr id="9" name="TextBox 8">
            <a:extLst>
              <a:ext uri="{FF2B5EF4-FFF2-40B4-BE49-F238E27FC236}">
                <a16:creationId xmlns:a16="http://schemas.microsoft.com/office/drawing/2014/main" id="{FF0992F4-11AF-3B0F-A7A4-52446570D7C7}"/>
              </a:ext>
            </a:extLst>
          </p:cNvPr>
          <p:cNvSpPr txBox="1"/>
          <p:nvPr/>
        </p:nvSpPr>
        <p:spPr>
          <a:xfrm>
            <a:off x="8140823" y="1600434"/>
            <a:ext cx="896992" cy="276999"/>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200" b="0" i="0" u="none" strike="noStrike" kern="1200" cap="none" spc="0" normalizeH="0" baseline="0" noProof="0" dirty="0">
                <a:ln>
                  <a:noFill/>
                </a:ln>
                <a:solidFill>
                  <a:prstClr val="white"/>
                </a:solidFill>
                <a:effectLst/>
                <a:uLnTx/>
                <a:uFillTx/>
                <a:latin typeface="Calibri" panose="020F0502020204030204"/>
                <a:ea typeface="+mn-ea"/>
                <a:cs typeface="B Koodak" panose="00000700000000000000" pitchFamily="2" charset="-78"/>
              </a:rPr>
              <a:t>روز نیکوکاری</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B Koodak" panose="00000700000000000000" pitchFamily="2" charset="-78"/>
            </a:endParaRPr>
          </a:p>
        </p:txBody>
      </p:sp>
    </p:spTree>
    <p:extLst>
      <p:ext uri="{BB962C8B-B14F-4D97-AF65-F5344CB8AC3E}">
        <p14:creationId xmlns:p14="http://schemas.microsoft.com/office/powerpoint/2010/main" val="2063757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DF784-5A51-717F-CF28-3AE899A6574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780AF9D-D68D-556E-2040-3871D1F8FA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3529" y="506914"/>
            <a:ext cx="1499435" cy="608579"/>
          </a:xfrm>
          <a:prstGeom prst="rect">
            <a:avLst/>
          </a:prstGeom>
        </p:spPr>
      </p:pic>
      <p:cxnSp>
        <p:nvCxnSpPr>
          <p:cNvPr id="7" name="Straight Connector 6">
            <a:extLst>
              <a:ext uri="{FF2B5EF4-FFF2-40B4-BE49-F238E27FC236}">
                <a16:creationId xmlns:a16="http://schemas.microsoft.com/office/drawing/2014/main" id="{F8142B64-3716-6B2F-C1DB-0926626EE627}"/>
              </a:ext>
            </a:extLst>
          </p:cNvPr>
          <p:cNvCxnSpPr>
            <a:cxnSpLocks/>
          </p:cNvCxnSpPr>
          <p:nvPr/>
        </p:nvCxnSpPr>
        <p:spPr>
          <a:xfrm>
            <a:off x="3087303" y="881899"/>
            <a:ext cx="6508929"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E6AB7E3C-99EA-087E-DBC9-073A443986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257184" y="327003"/>
            <a:ext cx="2438515" cy="917333"/>
          </a:xfrm>
          <a:prstGeom prst="rect">
            <a:avLst/>
          </a:prstGeom>
        </p:spPr>
      </p:pic>
      <p:sp>
        <p:nvSpPr>
          <p:cNvPr id="9" name="Subtitle 2">
            <a:extLst>
              <a:ext uri="{FF2B5EF4-FFF2-40B4-BE49-F238E27FC236}">
                <a16:creationId xmlns:a16="http://schemas.microsoft.com/office/drawing/2014/main" id="{05506B49-CF20-4280-6E5B-7E055074DDB5}"/>
              </a:ext>
            </a:extLst>
          </p:cNvPr>
          <p:cNvSpPr txBox="1">
            <a:spLocks/>
          </p:cNvSpPr>
          <p:nvPr/>
        </p:nvSpPr>
        <p:spPr>
          <a:xfrm>
            <a:off x="658526" y="739345"/>
            <a:ext cx="3635829" cy="38213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امتداد فصل ولایت</a:t>
            </a:r>
            <a:endParaRPr kumimoji="0" lang="en-US"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pic>
        <p:nvPicPr>
          <p:cNvPr id="10" name="Picture 9">
            <a:extLst>
              <a:ext uri="{FF2B5EF4-FFF2-40B4-BE49-F238E27FC236}">
                <a16:creationId xmlns:a16="http://schemas.microsoft.com/office/drawing/2014/main" id="{5740403E-39AD-C92D-8BED-3C278A4495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68056" y="880185"/>
            <a:ext cx="1130326" cy="1325578"/>
          </a:xfrm>
          <a:prstGeom prst="rect">
            <a:avLst/>
          </a:prstGeom>
        </p:spPr>
      </p:pic>
      <p:sp>
        <p:nvSpPr>
          <p:cNvPr id="11" name="TextBox 10">
            <a:extLst>
              <a:ext uri="{FF2B5EF4-FFF2-40B4-BE49-F238E27FC236}">
                <a16:creationId xmlns:a16="http://schemas.microsoft.com/office/drawing/2014/main" id="{6D5A09FD-2A90-989A-AE04-D9FFCEBE12A3}"/>
              </a:ext>
            </a:extLst>
          </p:cNvPr>
          <p:cNvSpPr txBox="1"/>
          <p:nvPr/>
        </p:nvSpPr>
        <p:spPr>
          <a:xfrm>
            <a:off x="104775" y="1441157"/>
            <a:ext cx="10644995" cy="5262979"/>
          </a:xfrm>
          <a:prstGeom prst="rect">
            <a:avLst/>
          </a:prstGeom>
          <a:noFill/>
        </p:spPr>
        <p:txBody>
          <a:bodyPr wrap="square">
            <a:spAutoFit/>
          </a:bodyPr>
          <a:lstStyle/>
          <a:p>
            <a:pPr algn="r" rtl="1">
              <a:lnSpc>
                <a:spcPct val="150000"/>
              </a:lnSpc>
            </a:pPr>
            <a:r>
              <a:rPr lang="fa-IR" sz="2800" b="1" dirty="0">
                <a:latin typeface="Yekan Bakh" panose="01000504000000020004" pitchFamily="2" charset="-78"/>
                <a:ea typeface="Yekan Bakh" panose="01000504000000020004" pitchFamily="2" charset="-78"/>
                <a:cs typeface="Yekan Bakh" panose="01000504000000020004" pitchFamily="2" charset="-78"/>
              </a:rPr>
              <a:t> </a:t>
            </a:r>
          </a:p>
          <a:p>
            <a:pPr algn="r" rtl="1">
              <a:lnSpc>
                <a:spcPct val="150000"/>
              </a:lnSpc>
            </a:pP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فضای همدلی و برادری</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a:t>
            </a:r>
            <a:r>
              <a:rPr lang="fa-IR" sz="14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وَاعْتَصِمُوا بِحَبْلِ اللَّهِ جَمِيعًا وَلَا تَفَرَّقُوا</a:t>
            </a:r>
            <a:r>
              <a:rPr lang="fa-IR" sz="14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a:t>
            </a:r>
            <a:r>
              <a:rPr lang="fa-IR" sz="11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(۱۰۳آل عمران) </a:t>
            </a:r>
          </a:p>
          <a:p>
            <a:pPr algn="r" rtl="1">
              <a:lnSpc>
                <a:spcPct val="150000"/>
              </a:lnSpc>
            </a:pP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فضای همفکری و مشورت: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وَأَمْرُهُمْ شُورَى بَيْنَهُمْ</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»(۳۸ شوری) </a:t>
            </a:r>
          </a:p>
          <a:p>
            <a:pPr algn="r" rtl="1">
              <a:lnSpc>
                <a:spcPct val="150000"/>
              </a:lnSpc>
            </a:pP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فضای همکاری و تعاون: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وَتَعَاوَنُوا عَلَى الْبِرِّ وَالتَّقْوَى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وَلَا تَعَاوَنُوا عَلَى الْإِثْمِ وَالْعُدْوَانِ»(۲مائده) </a:t>
            </a:r>
          </a:p>
          <a:p>
            <a:pPr algn="r" rtl="1">
              <a:lnSpc>
                <a:spcPct val="150000"/>
              </a:lnSpc>
            </a:pP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سلول‌های اصلی جامعه</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رَبَّنَا هَبْ لَنَا مِنْ أَزْوَاجِنَا وَذُرِّيَّاتِنَا قُرَّةَ أَعْيُنٍ وَاجْعَلْنَا لِلْمُتَّقِينَ إِمَامًا</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»(۷۴ فرقان) </a:t>
            </a: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اگر </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دچار اختلاف و درگیری درونی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شوند، ضعیف می‌شوند: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وَلَا تَنَازَعُوا فَتَفْشَلُوا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وَتَذْهَبَ رِيحُكُمْ»(۴۶انفال) </a:t>
            </a: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 </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دچار برتری‌جویی و فساد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شوند، به سرانجام نمی‌رسند: </a:t>
            </a:r>
            <a:r>
              <a:rPr lang="fa-IR" sz="14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«تِلْكَ الدَّارُ الْآخِرَةُ نَجْعَلُهَا لِلَّذِينَ </a:t>
            </a:r>
            <a:r>
              <a:rPr lang="fa-IR" sz="14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لَا يُرِيدُونَ عُلُوًّا فِي الْأَرْضِ وَلَا فَسَادًا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وَالْعَاقِبَةُ لِلْمُتَّقِينَ</a:t>
            </a:r>
            <a:r>
              <a:rPr lang="fa-IR" sz="14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a:t>
            </a:r>
            <a:r>
              <a:rPr lang="fa-IR" sz="12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(۸۳ قصص) </a:t>
            </a:r>
            <a:endPar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endParaRP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 </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دچار  بد زبانی و تمسخر و زخم‌زبان شوند</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پیوندها آسیب جدی می‌بیند: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وَيْلٌ لِكُلِّ هُمَزَةٍ لُمَزَةٍ</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»(۱همزه) </a:t>
            </a: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در </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واکنش به برخوردهای بد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(تقویت ولایت بین‌شان): «ادْفَعْ بِالَّتِي هِيَ أَحْسَنُ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فَإِذَا الَّذِي بَيْنَكَ وَبَيْنَهُ عَدَاوَةٌ كَأَنَّهُ وَلِيٌّ حَمِيمٌ</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»(۳۴فصلت) </a:t>
            </a:r>
          </a:p>
          <a:p>
            <a:pPr algn="r" rtl="1">
              <a:lnSpc>
                <a:spcPct val="150000"/>
              </a:lnSpc>
            </a:pP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مدارا در عین دلسوزی و احساس مسؤولیت‌. و برخورد کریمانه</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خُذِ الْعَفْوَ وَأْمُرْ بِالْعُرْفِ وَأَعْرِضْ عَنِ الْجَاهِلِينَ</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»(۱۹۹اعراف) </a:t>
            </a: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در نتیجه شاهد </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گسترش مهربانی در این جامعه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خواهیم بود: «إِنَّ الَّذِينَ آمَنُوا وَعَمِلُوا الصَّالِحَاتِ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سَيَجْعَلُ لَهُمُ الرَّحْمَنُ وُدًّا</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»(۹۶ مریم)</a:t>
            </a: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 چنین جامعه‌ای آماده برداشتن بارها و مسؤولیت‌های سنگین می‌شود.</a:t>
            </a:r>
          </a:p>
          <a:p>
            <a:pPr algn="r" rtl="1">
              <a:lnSpc>
                <a:spcPct val="150000"/>
              </a:lnSpc>
            </a:pPr>
            <a:endParaRPr lang="fa-IR" sz="2000" b="1" dirty="0">
              <a:latin typeface="Yekan Bakh" panose="01000504000000020004" pitchFamily="2" charset="-78"/>
              <a:ea typeface="Yekan Bakh" panose="01000504000000020004" pitchFamily="2" charset="-78"/>
              <a:cs typeface="Yekan Bakh" panose="01000504000000020004" pitchFamily="2" charset="-78"/>
            </a:endParaRPr>
          </a:p>
        </p:txBody>
      </p:sp>
      <p:pic>
        <p:nvPicPr>
          <p:cNvPr id="12" name="Graphic 11">
            <a:extLst>
              <a:ext uri="{FF2B5EF4-FFF2-40B4-BE49-F238E27FC236}">
                <a16:creationId xmlns:a16="http://schemas.microsoft.com/office/drawing/2014/main" id="{AD3A7B80-2AB5-43D9-DB09-905EC9EC00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25286" y="1343073"/>
            <a:ext cx="618154" cy="617628"/>
          </a:xfrm>
          <a:prstGeom prst="rect">
            <a:avLst/>
          </a:prstGeom>
        </p:spPr>
      </p:pic>
      <p:sp>
        <p:nvSpPr>
          <p:cNvPr id="15" name="Subtitle 2">
            <a:extLst>
              <a:ext uri="{FF2B5EF4-FFF2-40B4-BE49-F238E27FC236}">
                <a16:creationId xmlns:a16="http://schemas.microsoft.com/office/drawing/2014/main" id="{E5A4CBB9-5005-45DB-08F3-3CBB451AAFC4}"/>
              </a:ext>
            </a:extLst>
          </p:cNvPr>
          <p:cNvSpPr txBox="1">
            <a:spLocks/>
          </p:cNvSpPr>
          <p:nvPr/>
        </p:nvSpPr>
        <p:spPr>
          <a:xfrm>
            <a:off x="10292561" y="1497079"/>
            <a:ext cx="1083603" cy="46166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۱</a:t>
            </a:r>
            <a:endParaRPr kumimoji="0" lang="en-US"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sp>
        <p:nvSpPr>
          <p:cNvPr id="19" name="TextBox 18">
            <a:extLst>
              <a:ext uri="{FF2B5EF4-FFF2-40B4-BE49-F238E27FC236}">
                <a16:creationId xmlns:a16="http://schemas.microsoft.com/office/drawing/2014/main" id="{5DDE1443-A1DF-62FE-D675-F971DF502DE5}"/>
              </a:ext>
            </a:extLst>
          </p:cNvPr>
          <p:cNvSpPr txBox="1"/>
          <p:nvPr/>
        </p:nvSpPr>
        <p:spPr>
          <a:xfrm>
            <a:off x="3396343" y="1066171"/>
            <a:ext cx="7128943" cy="923330"/>
          </a:xfrm>
          <a:prstGeom prst="rect">
            <a:avLst/>
          </a:prstGeom>
          <a:noFill/>
        </p:spPr>
        <p:txBody>
          <a:bodyPr wrap="square">
            <a:spAutoFit/>
          </a:bodyPr>
          <a:lstStyle/>
          <a:p>
            <a:pPr algn="r" rtl="1">
              <a:lnSpc>
                <a:spcPct val="150000"/>
              </a:lnSpc>
            </a:pPr>
            <a:r>
              <a:rPr lang="fa-IR" sz="3600" b="1" dirty="0">
                <a:latin typeface="Yekan Bakh" panose="01000504000000020004" pitchFamily="2" charset="-78"/>
                <a:ea typeface="Yekan Bakh" panose="01000504000000020004" pitchFamily="2" charset="-78"/>
                <a:cs typeface="Yekan Bakh" panose="01000504000000020004" pitchFamily="2" charset="-78"/>
              </a:rPr>
              <a:t>پیوندهای اجتماعی در سبک زندگی قرآنی</a:t>
            </a:r>
            <a:endParaRPr lang="fa-IR" sz="3200" b="1" dirty="0">
              <a:latin typeface="Yekan Bakh" panose="01000504000000020004" pitchFamily="2" charset="-78"/>
              <a:ea typeface="Yekan Bakh" panose="01000504000000020004" pitchFamily="2" charset="-78"/>
              <a:cs typeface="Yekan Bakh" panose="01000504000000020004" pitchFamily="2" charset="-78"/>
            </a:endParaRPr>
          </a:p>
        </p:txBody>
      </p:sp>
      <p:sp>
        <p:nvSpPr>
          <p:cNvPr id="3" name="Rectangle: Rounded Corners 2">
            <a:extLst>
              <a:ext uri="{FF2B5EF4-FFF2-40B4-BE49-F238E27FC236}">
                <a16:creationId xmlns:a16="http://schemas.microsoft.com/office/drawing/2014/main" id="{9D048E25-8B10-B3C8-5994-B4CE9D0B1966}"/>
              </a:ext>
            </a:extLst>
          </p:cNvPr>
          <p:cNvSpPr/>
          <p:nvPr/>
        </p:nvSpPr>
        <p:spPr>
          <a:xfrm>
            <a:off x="10877556" y="2216215"/>
            <a:ext cx="72771" cy="1001834"/>
          </a:xfrm>
          <a:prstGeom prst="roundRect">
            <a:avLst/>
          </a:prstGeom>
          <a:solidFill>
            <a:srgbClr val="91C2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AB368360-3877-0BBD-70B3-19B1EE14D7A5}"/>
              </a:ext>
            </a:extLst>
          </p:cNvPr>
          <p:cNvSpPr/>
          <p:nvPr/>
        </p:nvSpPr>
        <p:spPr>
          <a:xfrm>
            <a:off x="10875584" y="3293962"/>
            <a:ext cx="72771" cy="327255"/>
          </a:xfrm>
          <a:prstGeom prst="roundRect">
            <a:avLst/>
          </a:prstGeom>
          <a:solidFill>
            <a:srgbClr val="91C2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F491D369-7A7C-F3CE-EC8B-439E1C3FC0BC}"/>
              </a:ext>
            </a:extLst>
          </p:cNvPr>
          <p:cNvSpPr/>
          <p:nvPr/>
        </p:nvSpPr>
        <p:spPr>
          <a:xfrm>
            <a:off x="10877556" y="3708322"/>
            <a:ext cx="72771" cy="977940"/>
          </a:xfrm>
          <a:prstGeom prst="roundRect">
            <a:avLst/>
          </a:prstGeom>
          <a:solidFill>
            <a:srgbClr val="91C2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CB564523-56E0-38C6-12E5-EA454ACCACE9}"/>
              </a:ext>
            </a:extLst>
          </p:cNvPr>
          <p:cNvSpPr/>
          <p:nvPr/>
        </p:nvSpPr>
        <p:spPr>
          <a:xfrm>
            <a:off x="10877556" y="4779015"/>
            <a:ext cx="75414" cy="637815"/>
          </a:xfrm>
          <a:prstGeom prst="roundRect">
            <a:avLst/>
          </a:prstGeom>
          <a:solidFill>
            <a:srgbClr val="91C2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282F96E1-DB5E-CD33-D112-64AEAB61202C}"/>
              </a:ext>
            </a:extLst>
          </p:cNvPr>
          <p:cNvSpPr/>
          <p:nvPr/>
        </p:nvSpPr>
        <p:spPr>
          <a:xfrm>
            <a:off x="10874913" y="5515614"/>
            <a:ext cx="75414" cy="327255"/>
          </a:xfrm>
          <a:prstGeom prst="roundRect">
            <a:avLst/>
          </a:prstGeom>
          <a:solidFill>
            <a:srgbClr val="91C2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F1D24F1-088E-D63F-3D83-35B72C22D9DD}"/>
              </a:ext>
            </a:extLst>
          </p:cNvPr>
          <p:cNvSpPr txBox="1"/>
          <p:nvPr/>
        </p:nvSpPr>
        <p:spPr>
          <a:xfrm>
            <a:off x="11038665" y="2442215"/>
            <a:ext cx="904875" cy="369332"/>
          </a:xfrm>
          <a:prstGeom prst="rect">
            <a:avLst/>
          </a:prstGeom>
          <a:noFill/>
        </p:spPr>
        <p:txBody>
          <a:bodyPr wrap="square">
            <a:spAutoFit/>
          </a:bodyPr>
          <a:lstStyle/>
          <a:p>
            <a:r>
              <a:rPr lang="fa-IR"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وحدت</a:t>
            </a:r>
            <a:endParaRPr lang="en-US" dirty="0"/>
          </a:p>
        </p:txBody>
      </p:sp>
      <p:sp>
        <p:nvSpPr>
          <p:cNvPr id="17" name="TextBox 16">
            <a:extLst>
              <a:ext uri="{FF2B5EF4-FFF2-40B4-BE49-F238E27FC236}">
                <a16:creationId xmlns:a16="http://schemas.microsoft.com/office/drawing/2014/main" id="{76A17944-FCB6-89B4-8CA2-05FC92A7B8AC}"/>
              </a:ext>
            </a:extLst>
          </p:cNvPr>
          <p:cNvSpPr txBox="1"/>
          <p:nvPr/>
        </p:nvSpPr>
        <p:spPr>
          <a:xfrm>
            <a:off x="11038665" y="3280565"/>
            <a:ext cx="1162860" cy="369332"/>
          </a:xfrm>
          <a:prstGeom prst="rect">
            <a:avLst/>
          </a:prstGeom>
          <a:noFill/>
        </p:spPr>
        <p:txBody>
          <a:bodyPr wrap="square">
            <a:spAutoFit/>
          </a:bodyPr>
          <a:lstStyle/>
          <a:p>
            <a:r>
              <a:rPr lang="fa-IR" sz="18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خانواده</a:t>
            </a:r>
            <a:endParaRPr lang="en-US" dirty="0"/>
          </a:p>
        </p:txBody>
      </p:sp>
      <p:sp>
        <p:nvSpPr>
          <p:cNvPr id="21" name="TextBox 20">
            <a:extLst>
              <a:ext uri="{FF2B5EF4-FFF2-40B4-BE49-F238E27FC236}">
                <a16:creationId xmlns:a16="http://schemas.microsoft.com/office/drawing/2014/main" id="{108581AC-41AF-54EE-9EFB-F1CDF02412AB}"/>
              </a:ext>
            </a:extLst>
          </p:cNvPr>
          <p:cNvSpPr txBox="1"/>
          <p:nvPr/>
        </p:nvSpPr>
        <p:spPr>
          <a:xfrm>
            <a:off x="11038664" y="4031288"/>
            <a:ext cx="904875" cy="369332"/>
          </a:xfrm>
          <a:prstGeom prst="rect">
            <a:avLst/>
          </a:prstGeom>
          <a:noFill/>
        </p:spPr>
        <p:txBody>
          <a:bodyPr wrap="square">
            <a:spAutoFit/>
          </a:bodyPr>
          <a:lstStyle/>
          <a:p>
            <a:r>
              <a:rPr lang="fa-IR" sz="18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آفات</a:t>
            </a:r>
            <a:endParaRPr lang="en-US" dirty="0"/>
          </a:p>
        </p:txBody>
      </p:sp>
      <p:sp>
        <p:nvSpPr>
          <p:cNvPr id="24" name="TextBox 23">
            <a:extLst>
              <a:ext uri="{FF2B5EF4-FFF2-40B4-BE49-F238E27FC236}">
                <a16:creationId xmlns:a16="http://schemas.microsoft.com/office/drawing/2014/main" id="{3BED4266-DF51-B112-BA72-42FD62697544}"/>
              </a:ext>
            </a:extLst>
          </p:cNvPr>
          <p:cNvSpPr txBox="1"/>
          <p:nvPr/>
        </p:nvSpPr>
        <p:spPr>
          <a:xfrm>
            <a:off x="11038663" y="4980200"/>
            <a:ext cx="1048562" cy="369332"/>
          </a:xfrm>
          <a:prstGeom prst="rect">
            <a:avLst/>
          </a:prstGeom>
          <a:noFill/>
        </p:spPr>
        <p:txBody>
          <a:bodyPr wrap="square">
            <a:spAutoFit/>
          </a:bodyPr>
          <a:lstStyle/>
          <a:p>
            <a:r>
              <a:rPr lang="fa-IR"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دفع آفات</a:t>
            </a:r>
            <a:endParaRPr lang="en-US" dirty="0"/>
          </a:p>
        </p:txBody>
      </p:sp>
      <p:sp>
        <p:nvSpPr>
          <p:cNvPr id="25" name="TextBox 24">
            <a:extLst>
              <a:ext uri="{FF2B5EF4-FFF2-40B4-BE49-F238E27FC236}">
                <a16:creationId xmlns:a16="http://schemas.microsoft.com/office/drawing/2014/main" id="{2D4717CE-95E2-9D71-FBE7-D12D134861BE}"/>
              </a:ext>
            </a:extLst>
          </p:cNvPr>
          <p:cNvSpPr txBox="1"/>
          <p:nvPr/>
        </p:nvSpPr>
        <p:spPr>
          <a:xfrm>
            <a:off x="11038663" y="5494575"/>
            <a:ext cx="904875" cy="369332"/>
          </a:xfrm>
          <a:prstGeom prst="rect">
            <a:avLst/>
          </a:prstGeom>
          <a:noFill/>
        </p:spPr>
        <p:txBody>
          <a:bodyPr wrap="square">
            <a:spAutoFit/>
          </a:bodyPr>
          <a:lstStyle/>
          <a:p>
            <a:r>
              <a:rPr lang="fa-IR" sz="18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نتیجه</a:t>
            </a:r>
            <a:endParaRPr lang="en-US" dirty="0"/>
          </a:p>
        </p:txBody>
      </p:sp>
    </p:spTree>
    <p:extLst>
      <p:ext uri="{BB962C8B-B14F-4D97-AF65-F5344CB8AC3E}">
        <p14:creationId xmlns:p14="http://schemas.microsoft.com/office/powerpoint/2010/main" val="415310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20" grpId="0" animBg="1"/>
      <p:bldP spid="22" grpId="0" animBg="1"/>
      <p:bldP spid="23" grpId="0" animBg="1"/>
      <p:bldP spid="16" grpId="0"/>
      <p:bldP spid="17" grpId="0"/>
      <p:bldP spid="21" grpId="0"/>
      <p:bldP spid="24"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BAFFC-6C8B-0941-7CA1-DD54F3AEC46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9085158-7B7E-CFE4-3B98-C8CE34344E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3529" y="506914"/>
            <a:ext cx="1499435" cy="608579"/>
          </a:xfrm>
          <a:prstGeom prst="rect">
            <a:avLst/>
          </a:prstGeom>
        </p:spPr>
      </p:pic>
      <p:cxnSp>
        <p:nvCxnSpPr>
          <p:cNvPr id="7" name="Straight Connector 6">
            <a:extLst>
              <a:ext uri="{FF2B5EF4-FFF2-40B4-BE49-F238E27FC236}">
                <a16:creationId xmlns:a16="http://schemas.microsoft.com/office/drawing/2014/main" id="{FBF133AE-DC47-A2E5-A674-5A2E15809ECD}"/>
              </a:ext>
            </a:extLst>
          </p:cNvPr>
          <p:cNvCxnSpPr>
            <a:cxnSpLocks/>
          </p:cNvCxnSpPr>
          <p:nvPr/>
        </p:nvCxnSpPr>
        <p:spPr>
          <a:xfrm>
            <a:off x="3087303" y="881899"/>
            <a:ext cx="6508929"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38343F61-299F-C9C4-EF60-A7FBEC5F0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257184" y="327003"/>
            <a:ext cx="2438515" cy="917333"/>
          </a:xfrm>
          <a:prstGeom prst="rect">
            <a:avLst/>
          </a:prstGeom>
        </p:spPr>
      </p:pic>
      <p:sp>
        <p:nvSpPr>
          <p:cNvPr id="9" name="Subtitle 2">
            <a:extLst>
              <a:ext uri="{FF2B5EF4-FFF2-40B4-BE49-F238E27FC236}">
                <a16:creationId xmlns:a16="http://schemas.microsoft.com/office/drawing/2014/main" id="{5C3724F9-7D43-2C14-EF2D-6F3DECD5177B}"/>
              </a:ext>
            </a:extLst>
          </p:cNvPr>
          <p:cNvSpPr txBox="1">
            <a:spLocks/>
          </p:cNvSpPr>
          <p:nvPr/>
        </p:nvSpPr>
        <p:spPr>
          <a:xfrm>
            <a:off x="658526" y="739345"/>
            <a:ext cx="3635829" cy="38213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امتداد فصل ولایت</a:t>
            </a:r>
            <a:endParaRPr kumimoji="0" lang="en-US"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pic>
        <p:nvPicPr>
          <p:cNvPr id="10" name="Picture 9">
            <a:extLst>
              <a:ext uri="{FF2B5EF4-FFF2-40B4-BE49-F238E27FC236}">
                <a16:creationId xmlns:a16="http://schemas.microsoft.com/office/drawing/2014/main" id="{9DA6F0F5-D221-C8EA-EF57-91C52031F8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68056" y="880185"/>
            <a:ext cx="1130326" cy="1325578"/>
          </a:xfrm>
          <a:prstGeom prst="rect">
            <a:avLst/>
          </a:prstGeom>
        </p:spPr>
      </p:pic>
      <p:sp>
        <p:nvSpPr>
          <p:cNvPr id="11" name="TextBox 10">
            <a:extLst>
              <a:ext uri="{FF2B5EF4-FFF2-40B4-BE49-F238E27FC236}">
                <a16:creationId xmlns:a16="http://schemas.microsoft.com/office/drawing/2014/main" id="{9258C26B-17BD-5AB1-F8BB-FAA087F5D9C9}"/>
              </a:ext>
            </a:extLst>
          </p:cNvPr>
          <p:cNvSpPr txBox="1"/>
          <p:nvPr/>
        </p:nvSpPr>
        <p:spPr>
          <a:xfrm>
            <a:off x="0" y="1532902"/>
            <a:ext cx="10771966" cy="4801314"/>
          </a:xfrm>
          <a:prstGeom prst="rect">
            <a:avLst/>
          </a:prstGeom>
          <a:noFill/>
        </p:spPr>
        <p:txBody>
          <a:bodyPr wrap="square">
            <a:spAutoFit/>
          </a:bodyPr>
          <a:lstStyle/>
          <a:p>
            <a:pPr algn="r" rtl="1">
              <a:lnSpc>
                <a:spcPct val="150000"/>
              </a:lnSpc>
            </a:pPr>
            <a:r>
              <a:rPr lang="fa-IR" sz="2800" b="1" dirty="0">
                <a:latin typeface="Yekan Bakh" panose="01000504000000020004" pitchFamily="2" charset="-78"/>
                <a:ea typeface="Yekan Bakh" panose="01000504000000020004" pitchFamily="2" charset="-78"/>
                <a:cs typeface="Yekan Bakh" panose="01000504000000020004" pitchFamily="2" charset="-78"/>
              </a:rPr>
              <a:t> </a:t>
            </a:r>
          </a:p>
          <a:p>
            <a:pPr algn="r" rtl="1">
              <a:lnSpc>
                <a:spcPct val="150000"/>
              </a:lnSpc>
            </a:pP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در خوشی‌ها و ناخوشی‌ها شریک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 نسبت به هم بسیار مهربان: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عَزِيزٌ عَلَيْهِ مَا عَنِتُّمْ حَرِيصٌ عَلَيْكُمْ بِالْمُؤْمِنِينَ رَءُوفٌ رَحِيمٌ</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(۱۲۸ توبه) </a:t>
            </a: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 اهل </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گذشتن از دوست‌داشتنی‌‌هایشان</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«لَنْ تَنَالُوا الْبِرَّ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حَتَّى تُنْفِقُوا مِمَّا تُحِبُّونَ</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(۹۲آل عمران) </a:t>
            </a: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 </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مدافع زنان و مردان و کودکان مستضعف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آواره: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وَمَا لَكُمْ لَا تُقَاتِلُونَ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فِي سَبِيلِ اللَّهِ وَالْمُسْتَضْعَفِينَ مِنَ الرِّجَالِ وَالنِّسَاءِ وَالْوِلْدَانِ» (۷۵ نساء) </a:t>
            </a:r>
          </a:p>
          <a:p>
            <a:pPr algn="r" rtl="1">
              <a:lnSpc>
                <a:spcPct val="150000"/>
              </a:lnSpc>
            </a:pP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دغدغه‌مند نسبت به حقوق و مشکلات مالی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قوم‌وخويش و فقرا و درراه‌ماندگان :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وَ آتِ ذَا الْقُرْبى‏ حَقَّهُ وَ الْمِسْكينَ وَ ابْنَ السَّبيلِ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 لا تُبَذِّرْ تَبْذيرا»</a:t>
            </a:r>
            <a:r>
              <a:rPr lang="fa-IR" sz="11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a:t>
            </a:r>
            <a:r>
              <a:rPr lang="fa-IR" sz="105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۲۶ اسراء) </a:t>
            </a:r>
            <a:endPar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endParaRPr>
          </a:p>
          <a:p>
            <a:pPr algn="r" rtl="1">
              <a:lnSpc>
                <a:spcPct val="150000"/>
              </a:lnSpc>
            </a:pP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و ازدواج جوانان مجرد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هستند: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وَأَنْكِحُوا الْأَيَامَى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مِنْكُمْ وَالصَّالِحِينَ مِنْ عِبَادِكُمْ وَإِمَائِكُمْ إِنْ يَكُونُوا فُقَرَاءَ يُغْنِهِمُ اللَّهُ مِنْ فَضْلِهِ»(۳۲نور) </a:t>
            </a: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اهل </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رعایت حقوق یکدیگر</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عدالت و احسان، «إِنَّ اللَّهَ يَأْمُرُ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بِالْعَدْلِ وَالْإِحْسَانِ وَإِيتَاءِ ذِي الْقُرْبَى</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(۹۰نحل) </a:t>
            </a:r>
          </a:p>
          <a:p>
            <a:pPr algn="r" rtl="1">
              <a:lnSpc>
                <a:spcPct val="150000"/>
              </a:lnSpc>
            </a:pP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صحبت عادلانه</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«وَإِذَا قُلْتُمْ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فَاعْدِلُوا وَلَوْ كَانَ ذَا قُرْبَى</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(۱۵۲انعام) </a:t>
            </a: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 رعایت حریم‌های اخلاقی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مثل حجاب هستند: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يُدْنِينَ عَلَيْهِنَّ مِنْ جَلَابِيبِهِنَّ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ذَلِكَ أَدْنَى أَنْ يُعْرَفْنَ فَلَا يُؤْذَيْنَ» (۵۹ احزاب) </a:t>
            </a: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 اهل</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 سپاسگزار ی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از یکدیگر باشند: «وَإِذْ تَأَذَّنَ رَبُّكُمْ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لَئِنْ شَكَرْتُمْ لَأَزِيدَنَّكُمْ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وَلَئِنْ كَفَرْتُمْ إِنَّ عَذَابِي لَشَدِيدٌ» </a:t>
            </a:r>
            <a:r>
              <a:rPr lang="fa-IR" sz="105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(۷ ابراهیم) </a:t>
            </a:r>
            <a:endPar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endParaRP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لطف خداوند شامل حال این جامعه می‌شود و نعمت‌ها افزایش می‌یابد و در نتیجه فضا برای </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شنیدن حرف های درست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 تصمیم‌گیری درست مهیا می‌شود: «الَّذِينَ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يَسْتَمِعُونَ الْقَوْلَ فَيَتَّبِعُونَ أَحْسَنَهُ</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(۱۸زمر)  </a:t>
            </a:r>
          </a:p>
        </p:txBody>
      </p:sp>
      <p:pic>
        <p:nvPicPr>
          <p:cNvPr id="12" name="Graphic 11">
            <a:extLst>
              <a:ext uri="{FF2B5EF4-FFF2-40B4-BE49-F238E27FC236}">
                <a16:creationId xmlns:a16="http://schemas.microsoft.com/office/drawing/2014/main" id="{8F744D79-A59A-23E1-8331-80EDE760A0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25286" y="1343073"/>
            <a:ext cx="618154" cy="617628"/>
          </a:xfrm>
          <a:prstGeom prst="rect">
            <a:avLst/>
          </a:prstGeom>
        </p:spPr>
      </p:pic>
      <p:sp>
        <p:nvSpPr>
          <p:cNvPr id="15" name="Subtitle 2">
            <a:extLst>
              <a:ext uri="{FF2B5EF4-FFF2-40B4-BE49-F238E27FC236}">
                <a16:creationId xmlns:a16="http://schemas.microsoft.com/office/drawing/2014/main" id="{E8A526D0-FF98-38AC-9C8F-ED4F47708671}"/>
              </a:ext>
            </a:extLst>
          </p:cNvPr>
          <p:cNvSpPr txBox="1">
            <a:spLocks/>
          </p:cNvSpPr>
          <p:nvPr/>
        </p:nvSpPr>
        <p:spPr>
          <a:xfrm>
            <a:off x="10292561" y="1497079"/>
            <a:ext cx="1083603" cy="46166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۲</a:t>
            </a:r>
            <a:endParaRPr kumimoji="0" lang="en-US"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sp>
        <p:nvSpPr>
          <p:cNvPr id="19" name="TextBox 18">
            <a:extLst>
              <a:ext uri="{FF2B5EF4-FFF2-40B4-BE49-F238E27FC236}">
                <a16:creationId xmlns:a16="http://schemas.microsoft.com/office/drawing/2014/main" id="{1D7A7854-0AA7-9F8A-7679-7EC674BE4F62}"/>
              </a:ext>
            </a:extLst>
          </p:cNvPr>
          <p:cNvSpPr txBox="1"/>
          <p:nvPr/>
        </p:nvSpPr>
        <p:spPr>
          <a:xfrm>
            <a:off x="2768600" y="1170466"/>
            <a:ext cx="7756686" cy="830997"/>
          </a:xfrm>
          <a:prstGeom prst="rect">
            <a:avLst/>
          </a:prstGeom>
          <a:noFill/>
        </p:spPr>
        <p:txBody>
          <a:bodyPr wrap="square">
            <a:spAutoFit/>
          </a:bodyPr>
          <a:lstStyle/>
          <a:p>
            <a:pPr algn="r" rtl="1">
              <a:lnSpc>
                <a:spcPct val="150000"/>
              </a:lnSpc>
            </a:pPr>
            <a:r>
              <a:rPr lang="fa-IR" sz="3200" b="1" dirty="0">
                <a:latin typeface="Yekan Bakh" panose="01000504000000020004" pitchFamily="2" charset="-78"/>
                <a:ea typeface="Yekan Bakh" panose="01000504000000020004" pitchFamily="2" charset="-78"/>
                <a:cs typeface="Yekan Bakh" panose="01000504000000020004" pitchFamily="2" charset="-78"/>
              </a:rPr>
              <a:t>رعایت حقوق و انجام وظایف در قبال دیگر مؤمنان</a:t>
            </a:r>
            <a:endParaRPr lang="fa-IR" sz="2800" b="1" dirty="0">
              <a:latin typeface="Yekan Bakh" panose="01000504000000020004" pitchFamily="2" charset="-78"/>
              <a:ea typeface="Yekan Bakh" panose="01000504000000020004" pitchFamily="2" charset="-78"/>
              <a:cs typeface="Yekan Bakh" panose="01000504000000020004" pitchFamily="2" charset="-78"/>
            </a:endParaRPr>
          </a:p>
        </p:txBody>
      </p:sp>
      <p:sp>
        <p:nvSpPr>
          <p:cNvPr id="2" name="Rectangle: Rounded Corners 1">
            <a:extLst>
              <a:ext uri="{FF2B5EF4-FFF2-40B4-BE49-F238E27FC236}">
                <a16:creationId xmlns:a16="http://schemas.microsoft.com/office/drawing/2014/main" id="{B7A0A4EE-F38C-1D1C-1936-7F573DA823C1}"/>
              </a:ext>
            </a:extLst>
          </p:cNvPr>
          <p:cNvSpPr/>
          <p:nvPr/>
        </p:nvSpPr>
        <p:spPr>
          <a:xfrm>
            <a:off x="10891175" y="2377146"/>
            <a:ext cx="72771" cy="883464"/>
          </a:xfrm>
          <a:prstGeom prst="roundRect">
            <a:avLst/>
          </a:prstGeom>
          <a:solidFill>
            <a:srgbClr val="91C2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C35C4444-FD1D-DE3D-23B0-E2A6174C6A25}"/>
              </a:ext>
            </a:extLst>
          </p:cNvPr>
          <p:cNvSpPr/>
          <p:nvPr/>
        </p:nvSpPr>
        <p:spPr>
          <a:xfrm>
            <a:off x="10891175" y="4204775"/>
            <a:ext cx="72771" cy="969238"/>
          </a:xfrm>
          <a:prstGeom prst="roundRect">
            <a:avLst/>
          </a:prstGeom>
          <a:solidFill>
            <a:srgbClr val="91C2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D3996041-B798-AA04-E31D-2BB586E4DDEA}"/>
              </a:ext>
            </a:extLst>
          </p:cNvPr>
          <p:cNvSpPr/>
          <p:nvPr/>
        </p:nvSpPr>
        <p:spPr>
          <a:xfrm>
            <a:off x="10888532" y="5273890"/>
            <a:ext cx="75414" cy="327255"/>
          </a:xfrm>
          <a:prstGeom prst="roundRect">
            <a:avLst/>
          </a:prstGeom>
          <a:solidFill>
            <a:srgbClr val="91C2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E8F00FD-3524-3893-C641-A5E0C6AC777B}"/>
              </a:ext>
            </a:extLst>
          </p:cNvPr>
          <p:cNvSpPr/>
          <p:nvPr/>
        </p:nvSpPr>
        <p:spPr>
          <a:xfrm>
            <a:off x="10891175" y="3424895"/>
            <a:ext cx="72771" cy="615595"/>
          </a:xfrm>
          <a:prstGeom prst="roundRect">
            <a:avLst/>
          </a:prstGeom>
          <a:solidFill>
            <a:srgbClr val="91C2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B2629ED2-AF9C-7DC8-12BD-D5D95A7E7E6C}"/>
              </a:ext>
            </a:extLst>
          </p:cNvPr>
          <p:cNvSpPr/>
          <p:nvPr/>
        </p:nvSpPr>
        <p:spPr>
          <a:xfrm>
            <a:off x="10888532" y="5669272"/>
            <a:ext cx="75414" cy="507973"/>
          </a:xfrm>
          <a:prstGeom prst="roundRect">
            <a:avLst/>
          </a:prstGeom>
          <a:solidFill>
            <a:srgbClr val="91C2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4D08F3D-AF85-67AF-CF3D-F6DF4D0266AA}"/>
              </a:ext>
            </a:extLst>
          </p:cNvPr>
          <p:cNvSpPr txBox="1"/>
          <p:nvPr/>
        </p:nvSpPr>
        <p:spPr>
          <a:xfrm>
            <a:off x="10996461" y="2442215"/>
            <a:ext cx="904875" cy="646331"/>
          </a:xfrm>
          <a:prstGeom prst="rect">
            <a:avLst/>
          </a:prstGeom>
          <a:noFill/>
        </p:spPr>
        <p:txBody>
          <a:bodyPr wrap="square">
            <a:spAutoFit/>
          </a:bodyPr>
          <a:lstStyle/>
          <a:p>
            <a:r>
              <a:rPr lang="fa-IR" sz="18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دلسوز و دستگیر</a:t>
            </a:r>
            <a:endParaRPr lang="en-US" dirty="0"/>
          </a:p>
        </p:txBody>
      </p:sp>
      <p:sp>
        <p:nvSpPr>
          <p:cNvPr id="4" name="TextBox 3">
            <a:extLst>
              <a:ext uri="{FF2B5EF4-FFF2-40B4-BE49-F238E27FC236}">
                <a16:creationId xmlns:a16="http://schemas.microsoft.com/office/drawing/2014/main" id="{AFD877D8-239B-3C97-81F2-940A1FAFC9E7}"/>
              </a:ext>
            </a:extLst>
          </p:cNvPr>
          <p:cNvSpPr txBox="1"/>
          <p:nvPr/>
        </p:nvSpPr>
        <p:spPr>
          <a:xfrm>
            <a:off x="10996459" y="3550099"/>
            <a:ext cx="1162860" cy="369332"/>
          </a:xfrm>
          <a:prstGeom prst="rect">
            <a:avLst/>
          </a:prstGeom>
          <a:noFill/>
        </p:spPr>
        <p:txBody>
          <a:bodyPr wrap="square">
            <a:spAutoFit/>
          </a:bodyPr>
          <a:lstStyle/>
          <a:p>
            <a:pPr algn="l"/>
            <a:r>
              <a:rPr lang="fa-IR" sz="18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دغدغه‌مند</a:t>
            </a:r>
            <a:endParaRPr lang="en-US" dirty="0"/>
          </a:p>
        </p:txBody>
      </p:sp>
      <p:sp>
        <p:nvSpPr>
          <p:cNvPr id="17" name="TextBox 16">
            <a:extLst>
              <a:ext uri="{FF2B5EF4-FFF2-40B4-BE49-F238E27FC236}">
                <a16:creationId xmlns:a16="http://schemas.microsoft.com/office/drawing/2014/main" id="{2161CC0A-9428-2F52-A186-8C0C247118D9}"/>
              </a:ext>
            </a:extLst>
          </p:cNvPr>
          <p:cNvSpPr txBox="1"/>
          <p:nvPr/>
        </p:nvSpPr>
        <p:spPr>
          <a:xfrm>
            <a:off x="10996460" y="4366228"/>
            <a:ext cx="904875" cy="646331"/>
          </a:xfrm>
          <a:prstGeom prst="rect">
            <a:avLst/>
          </a:prstGeom>
          <a:noFill/>
        </p:spPr>
        <p:txBody>
          <a:bodyPr wrap="square">
            <a:spAutoFit/>
          </a:bodyPr>
          <a:lstStyle/>
          <a:p>
            <a:r>
              <a:rPr lang="fa-IR" sz="18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رعایت حقوق</a:t>
            </a:r>
            <a:endParaRPr lang="en-US" dirty="0"/>
          </a:p>
        </p:txBody>
      </p:sp>
      <p:sp>
        <p:nvSpPr>
          <p:cNvPr id="18" name="TextBox 17">
            <a:extLst>
              <a:ext uri="{FF2B5EF4-FFF2-40B4-BE49-F238E27FC236}">
                <a16:creationId xmlns:a16="http://schemas.microsoft.com/office/drawing/2014/main" id="{02106FAB-7B64-433C-3A27-DAA54F432409}"/>
              </a:ext>
            </a:extLst>
          </p:cNvPr>
          <p:cNvSpPr txBox="1"/>
          <p:nvPr/>
        </p:nvSpPr>
        <p:spPr>
          <a:xfrm>
            <a:off x="10996459" y="5231813"/>
            <a:ext cx="1048562" cy="369332"/>
          </a:xfrm>
          <a:prstGeom prst="rect">
            <a:avLst/>
          </a:prstGeom>
          <a:noFill/>
        </p:spPr>
        <p:txBody>
          <a:bodyPr wrap="square">
            <a:spAutoFit/>
          </a:bodyPr>
          <a:lstStyle/>
          <a:p>
            <a:r>
              <a:rPr lang="fa-IR"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شکر</a:t>
            </a:r>
            <a:endParaRPr lang="en-US" dirty="0"/>
          </a:p>
        </p:txBody>
      </p:sp>
      <p:sp>
        <p:nvSpPr>
          <p:cNvPr id="20" name="TextBox 19">
            <a:extLst>
              <a:ext uri="{FF2B5EF4-FFF2-40B4-BE49-F238E27FC236}">
                <a16:creationId xmlns:a16="http://schemas.microsoft.com/office/drawing/2014/main" id="{D3E674FB-1D5F-E993-ABAB-16DA78706DCE}"/>
              </a:ext>
            </a:extLst>
          </p:cNvPr>
          <p:cNvSpPr txBox="1"/>
          <p:nvPr/>
        </p:nvSpPr>
        <p:spPr>
          <a:xfrm>
            <a:off x="10996459" y="5742745"/>
            <a:ext cx="1048562" cy="369332"/>
          </a:xfrm>
          <a:prstGeom prst="rect">
            <a:avLst/>
          </a:prstGeom>
          <a:noFill/>
        </p:spPr>
        <p:txBody>
          <a:bodyPr wrap="square">
            <a:spAutoFit/>
          </a:bodyPr>
          <a:lstStyle/>
          <a:p>
            <a:r>
              <a:rPr lang="fa-IR"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زمینه رشد</a:t>
            </a:r>
            <a:endParaRPr lang="en-US" dirty="0"/>
          </a:p>
        </p:txBody>
      </p:sp>
    </p:spTree>
    <p:extLst>
      <p:ext uri="{BB962C8B-B14F-4D97-AF65-F5344CB8AC3E}">
        <p14:creationId xmlns:p14="http://schemas.microsoft.com/office/powerpoint/2010/main" val="38020887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3" grpId="0" animBg="1"/>
      <p:bldP spid="14" grpId="0" animBg="1"/>
      <p:bldP spid="16" grpId="0" animBg="1"/>
      <p:bldP spid="3" grpId="0"/>
      <p:bldP spid="4" grpId="0"/>
      <p:bldP spid="17" grpId="0"/>
      <p:bldP spid="18"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9245C"/>
        </a:solidFill>
        <a:effectLst/>
      </p:bgPr>
    </p:bg>
    <p:spTree>
      <p:nvGrpSpPr>
        <p:cNvPr id="1" name="">
          <a:extLst>
            <a:ext uri="{FF2B5EF4-FFF2-40B4-BE49-F238E27FC236}">
              <a16:creationId xmlns:a16="http://schemas.microsoft.com/office/drawing/2014/main" id="{45654F1D-8B50-F0C3-BE97-4B1D4F87B492}"/>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A5E5E1B-2B4A-B954-C2F5-927D91B7AF79}"/>
              </a:ext>
            </a:extLst>
          </p:cNvPr>
          <p:cNvGraphicFramePr/>
          <p:nvPr>
            <p:extLst>
              <p:ext uri="{D42A27DB-BD31-4B8C-83A1-F6EECF244321}">
                <p14:modId xmlns:p14="http://schemas.microsoft.com/office/powerpoint/2010/main" val="89701115"/>
              </p:ext>
            </p:extLst>
          </p:nvPr>
        </p:nvGraphicFramePr>
        <p:xfrm>
          <a:off x="3786673" y="798221"/>
          <a:ext cx="8423470" cy="52615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EE503DF9-F715-6548-A5E0-3FEB719E32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579" y="2262583"/>
            <a:ext cx="3245599" cy="1317298"/>
          </a:xfrm>
          <a:prstGeom prst="rect">
            <a:avLst/>
          </a:prstGeom>
        </p:spPr>
      </p:pic>
      <p:pic>
        <p:nvPicPr>
          <p:cNvPr id="13" name="Picture 12">
            <a:extLst>
              <a:ext uri="{FF2B5EF4-FFF2-40B4-BE49-F238E27FC236}">
                <a16:creationId xmlns:a16="http://schemas.microsoft.com/office/drawing/2014/main" id="{2A6E0AA9-F24E-C8F2-0364-D97DD27FB3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1453" y="4964672"/>
            <a:ext cx="3479852" cy="1893328"/>
          </a:xfrm>
          <a:prstGeom prst="rect">
            <a:avLst/>
          </a:prstGeom>
        </p:spPr>
      </p:pic>
      <p:pic>
        <p:nvPicPr>
          <p:cNvPr id="17" name="Picture 16">
            <a:extLst>
              <a:ext uri="{FF2B5EF4-FFF2-40B4-BE49-F238E27FC236}">
                <a16:creationId xmlns:a16="http://schemas.microsoft.com/office/drawing/2014/main" id="{756FD25D-9DB1-D8DF-765A-507A828E80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256205" y="4626591"/>
            <a:ext cx="1698171" cy="2001340"/>
          </a:xfrm>
          <a:prstGeom prst="rect">
            <a:avLst/>
          </a:prstGeom>
        </p:spPr>
      </p:pic>
      <p:sp>
        <p:nvSpPr>
          <p:cNvPr id="3" name="Subtitle 2">
            <a:extLst>
              <a:ext uri="{FF2B5EF4-FFF2-40B4-BE49-F238E27FC236}">
                <a16:creationId xmlns:a16="http://schemas.microsoft.com/office/drawing/2014/main" id="{97997554-7C53-CBC3-A423-302CC125BB3E}"/>
              </a:ext>
            </a:extLst>
          </p:cNvPr>
          <p:cNvSpPr txBox="1">
            <a:spLocks/>
          </p:cNvSpPr>
          <p:nvPr/>
        </p:nvSpPr>
        <p:spPr>
          <a:xfrm>
            <a:off x="5689082" y="2974891"/>
            <a:ext cx="4618652" cy="6049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آنچه خواهید دید</a:t>
            </a:r>
            <a:endParaRPr kumimoji="0" lang="en-US"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spTree>
    <p:extLst>
      <p:ext uri="{BB962C8B-B14F-4D97-AF65-F5344CB8AC3E}">
        <p14:creationId xmlns:p14="http://schemas.microsoft.com/office/powerpoint/2010/main" val="1927823512"/>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77E05-93FE-47A9-C9AE-241A1C9231F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BFDB57E-5AA9-CCE3-D491-36D566CCF8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3529" y="506914"/>
            <a:ext cx="1499435" cy="608579"/>
          </a:xfrm>
          <a:prstGeom prst="rect">
            <a:avLst/>
          </a:prstGeom>
        </p:spPr>
      </p:pic>
      <p:cxnSp>
        <p:nvCxnSpPr>
          <p:cNvPr id="7" name="Straight Connector 6">
            <a:extLst>
              <a:ext uri="{FF2B5EF4-FFF2-40B4-BE49-F238E27FC236}">
                <a16:creationId xmlns:a16="http://schemas.microsoft.com/office/drawing/2014/main" id="{53F756FA-9E29-CB63-E120-CF28D3BA608B}"/>
              </a:ext>
            </a:extLst>
          </p:cNvPr>
          <p:cNvCxnSpPr>
            <a:cxnSpLocks/>
          </p:cNvCxnSpPr>
          <p:nvPr/>
        </p:nvCxnSpPr>
        <p:spPr>
          <a:xfrm>
            <a:off x="3087303" y="881899"/>
            <a:ext cx="6508929"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1142998C-0EAB-70F1-A08E-0A602A220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257184" y="327003"/>
            <a:ext cx="2438515" cy="917333"/>
          </a:xfrm>
          <a:prstGeom prst="rect">
            <a:avLst/>
          </a:prstGeom>
        </p:spPr>
      </p:pic>
      <p:sp>
        <p:nvSpPr>
          <p:cNvPr id="9" name="Subtitle 2">
            <a:extLst>
              <a:ext uri="{FF2B5EF4-FFF2-40B4-BE49-F238E27FC236}">
                <a16:creationId xmlns:a16="http://schemas.microsoft.com/office/drawing/2014/main" id="{CC1B4B9D-01BB-9113-0AFF-7C0DCA284219}"/>
              </a:ext>
            </a:extLst>
          </p:cNvPr>
          <p:cNvSpPr txBox="1">
            <a:spLocks/>
          </p:cNvSpPr>
          <p:nvPr/>
        </p:nvSpPr>
        <p:spPr>
          <a:xfrm>
            <a:off x="658526" y="739345"/>
            <a:ext cx="3635829" cy="38213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امتداد فصل ولایت</a:t>
            </a:r>
            <a:endParaRPr kumimoji="0" lang="en-US"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pic>
        <p:nvPicPr>
          <p:cNvPr id="10" name="Picture 9">
            <a:extLst>
              <a:ext uri="{FF2B5EF4-FFF2-40B4-BE49-F238E27FC236}">
                <a16:creationId xmlns:a16="http://schemas.microsoft.com/office/drawing/2014/main" id="{29AB3575-3AF9-C208-905E-BD9B31B367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68056" y="880185"/>
            <a:ext cx="1130326" cy="1325578"/>
          </a:xfrm>
          <a:prstGeom prst="rect">
            <a:avLst/>
          </a:prstGeom>
        </p:spPr>
      </p:pic>
      <p:sp>
        <p:nvSpPr>
          <p:cNvPr id="11" name="TextBox 10">
            <a:extLst>
              <a:ext uri="{FF2B5EF4-FFF2-40B4-BE49-F238E27FC236}">
                <a16:creationId xmlns:a16="http://schemas.microsoft.com/office/drawing/2014/main" id="{1E98E8C1-FB57-FFF7-26E1-2A00B99159C0}"/>
              </a:ext>
            </a:extLst>
          </p:cNvPr>
          <p:cNvSpPr txBox="1"/>
          <p:nvPr/>
        </p:nvSpPr>
        <p:spPr>
          <a:xfrm>
            <a:off x="248604" y="1527836"/>
            <a:ext cx="10484915" cy="5262979"/>
          </a:xfrm>
          <a:prstGeom prst="rect">
            <a:avLst/>
          </a:prstGeom>
          <a:noFill/>
        </p:spPr>
        <p:txBody>
          <a:bodyPr wrap="square">
            <a:spAutoFit/>
          </a:bodyPr>
          <a:lstStyle/>
          <a:p>
            <a:pPr algn="r" rtl="1">
              <a:lnSpc>
                <a:spcPct val="150000"/>
              </a:lnSpc>
            </a:pPr>
            <a:r>
              <a:rPr lang="fa-IR" sz="2800" b="1" dirty="0">
                <a:latin typeface="Yekan Bakh" panose="01000504000000020004" pitchFamily="2" charset="-78"/>
                <a:ea typeface="Yekan Bakh" panose="01000504000000020004" pitchFamily="2" charset="-78"/>
                <a:cs typeface="Yekan Bakh" panose="01000504000000020004" pitchFamily="2" charset="-78"/>
              </a:rPr>
              <a:t> </a:t>
            </a: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تک تک افراد این امت خود را مسؤول تحقق </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آرمان نهایی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 </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برپایی قسط و عدل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 مبارزه با دشمنان عدالت می‌دانند: «لَقَدْ أَرْسَلْنَا رُسُلَنَا بِالْبَيِّنَاتِ وَأَنْزَلْنَا مَعَهُمُ الْكِتَابَ وَالْمِيزَانَ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لِيَقُومَ النَّاسُ بِالْقِسْطِ وَأَنْزَلْنَا الْحَدِيدَ</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(۲۷ حدید) </a:t>
            </a: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آن‌ها همچون پیامبر </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سرسختانه با دشمن برخورد می‌کنند</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«مُحَمَّدٌ رَسُولُ اللَّهِ وَ الَّذينَ مَعَهُ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أَشِدَّاءُ عَلَى الْكُفَّارِ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رُحَماءُ بَيْنَهُم» (۲۹فتح) </a:t>
            </a:r>
          </a:p>
          <a:p>
            <a:pPr algn="r" rtl="1">
              <a:lnSpc>
                <a:spcPct val="150000"/>
              </a:lnSpc>
            </a:pP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دشمن ترین دشمنان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را جدی می‌گیرند: «لَتَجِدَنَّ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أَشَدَّ النَّاسِ عَداوَةً لِلَّذينَ آمَنُوا الْيَهُودَ وَ الَّذينَ أَشْرَكُوا</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(۸۲مائده) </a:t>
            </a: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 می‌دانند دشمن هیچ‌گاه از دشمنی دست برنمی‌دارد</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وَلَنْ تَرْضَى عَنْكَ الْيَهُودُ وَلَا النَّصَارَى حَتَّى تَتَّبِعَ مِلَّتَهُمْ</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(۱۲۰بقره) </a:t>
            </a: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از دشمن نمی‌هراسند و به </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خیرات و برکات فراوان مقاومت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آگاه: «كُتِبَ عَلَيْكُمُ الْقِتَالُ وَهُوَ كُرْهٌ لَكُمْ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وَعَسَى أَنْ تَكْرَهُوا شَيْئًا وَهُوَ خَيْرٌ لَكُمْ</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a:t>
            </a:r>
            <a:r>
              <a:rPr lang="fa-IR" sz="14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(۲۱۶ بقره) </a:t>
            </a:r>
          </a:p>
          <a:p>
            <a:pPr algn="r" rtl="1">
              <a:lnSpc>
                <a:spcPct val="150000"/>
              </a:lnSpc>
            </a:pP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وحدت و انسجام را در اوج سختی‌ها حفظ می‌کنند</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«إِنَّ اللَّهَ يُحِبُّ الَّذِينَ يُقَاتِلُونَ فِي سَبِيلِهِ صَفًّا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كَأَنَّهُمْ بُنْيَانٌ مَرْصُوصٌ</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(۴صف) </a:t>
            </a:r>
          </a:p>
          <a:p>
            <a:pPr algn="r" rtl="1">
              <a:lnSpc>
                <a:spcPct val="150000"/>
              </a:lnSpc>
            </a:pP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صادق به وعده ماندن در میدان مبارزه‌اند</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«مِنَ الْمُؤْمِنِينَ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رِجَالٌ صَدَقُوا مَا عَاهَدُوا اللَّهَ عَلَيْهِ</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(۲۳ احزاب) </a:t>
            </a: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چنین امتی که </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در سختی‌ها همراه رهبرش استقامت به خرج دهد</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فَاسْتَقِمْ كَما أُمِرْتَ وَ مَنْ تابَ مَعَكَ</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»(۱۱۲ هود)</a:t>
            </a: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بر </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همه مشکلات فائق می‌آید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 أَنْ لَوِ اسْتَقامُوا عَلَى الطَّريقَةِ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لَأَسْقَيْناهُمْ ماءً غَدَقاً</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(۱۶جن)</a:t>
            </a:r>
          </a:p>
          <a:p>
            <a:pPr algn="r" rtl="1">
              <a:lnSpc>
                <a:spcPct val="150000"/>
              </a:lnSpc>
            </a:pP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و پیروزی نهایی نزدیک است و نصرت و یاری خداوند قطعی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است: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وَلَيَنْصُرَنَّ اللَّهُ مَنْ يَنْصُرُهُ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إِنَّ اللَّهَ لَقَوِيٌّ عَزِيزٌ» (۴۰ حج)</a:t>
            </a:r>
          </a:p>
          <a:p>
            <a:pPr algn="r" rtl="1">
              <a:lnSpc>
                <a:spcPct val="150000"/>
              </a:lnSpc>
            </a:pPr>
            <a:endParaRPr lang="fa-IR" sz="2000" b="1" dirty="0">
              <a:latin typeface="Yekan Bakh" panose="01000504000000020004" pitchFamily="2" charset="-78"/>
              <a:ea typeface="Yekan Bakh" panose="01000504000000020004" pitchFamily="2" charset="-78"/>
              <a:cs typeface="Yekan Bakh" panose="01000504000000020004" pitchFamily="2" charset="-78"/>
            </a:endParaRPr>
          </a:p>
        </p:txBody>
      </p:sp>
      <p:pic>
        <p:nvPicPr>
          <p:cNvPr id="12" name="Graphic 11">
            <a:extLst>
              <a:ext uri="{FF2B5EF4-FFF2-40B4-BE49-F238E27FC236}">
                <a16:creationId xmlns:a16="http://schemas.microsoft.com/office/drawing/2014/main" id="{ED970D9C-D2A1-3598-E052-1F230AAAC7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25286" y="1343073"/>
            <a:ext cx="618154" cy="617628"/>
          </a:xfrm>
          <a:prstGeom prst="rect">
            <a:avLst/>
          </a:prstGeom>
        </p:spPr>
      </p:pic>
      <p:sp>
        <p:nvSpPr>
          <p:cNvPr id="15" name="Subtitle 2">
            <a:extLst>
              <a:ext uri="{FF2B5EF4-FFF2-40B4-BE49-F238E27FC236}">
                <a16:creationId xmlns:a16="http://schemas.microsoft.com/office/drawing/2014/main" id="{58747C11-17EC-E42F-1895-7A4260F88406}"/>
              </a:ext>
            </a:extLst>
          </p:cNvPr>
          <p:cNvSpPr txBox="1">
            <a:spLocks/>
          </p:cNvSpPr>
          <p:nvPr/>
        </p:nvSpPr>
        <p:spPr>
          <a:xfrm>
            <a:off x="10292561" y="1497079"/>
            <a:ext cx="1083603" cy="46166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۳</a:t>
            </a:r>
            <a:endParaRPr kumimoji="0" lang="en-US"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sp>
        <p:nvSpPr>
          <p:cNvPr id="19" name="TextBox 18">
            <a:extLst>
              <a:ext uri="{FF2B5EF4-FFF2-40B4-BE49-F238E27FC236}">
                <a16:creationId xmlns:a16="http://schemas.microsoft.com/office/drawing/2014/main" id="{461BC614-37D3-56B4-2829-C244D32D8152}"/>
              </a:ext>
            </a:extLst>
          </p:cNvPr>
          <p:cNvSpPr txBox="1"/>
          <p:nvPr/>
        </p:nvSpPr>
        <p:spPr>
          <a:xfrm>
            <a:off x="3352800" y="1066171"/>
            <a:ext cx="7172486" cy="923330"/>
          </a:xfrm>
          <a:prstGeom prst="rect">
            <a:avLst/>
          </a:prstGeom>
          <a:noFill/>
        </p:spPr>
        <p:txBody>
          <a:bodyPr wrap="square">
            <a:spAutoFit/>
          </a:bodyPr>
          <a:lstStyle/>
          <a:p>
            <a:pPr algn="r" rtl="1">
              <a:lnSpc>
                <a:spcPct val="150000"/>
              </a:lnSpc>
            </a:pPr>
            <a:r>
              <a:rPr lang="fa-IR" sz="3600" b="1" dirty="0">
                <a:latin typeface="Yekan Bakh" panose="01000504000000020004" pitchFamily="2" charset="-78"/>
                <a:ea typeface="Yekan Bakh" panose="01000504000000020004" pitchFamily="2" charset="-78"/>
                <a:cs typeface="Yekan Bakh" panose="01000504000000020004" pitchFamily="2" charset="-78"/>
              </a:rPr>
              <a:t>نفی ولایت طاغوت در همراهی با ولی الهی</a:t>
            </a:r>
            <a:endParaRPr lang="fa-IR" sz="3200" b="1" dirty="0">
              <a:latin typeface="Yekan Bakh" panose="01000504000000020004" pitchFamily="2" charset="-78"/>
              <a:ea typeface="Yekan Bakh" panose="01000504000000020004" pitchFamily="2" charset="-78"/>
              <a:cs typeface="Yekan Bakh" panose="01000504000000020004" pitchFamily="2" charset="-78"/>
            </a:endParaRPr>
          </a:p>
        </p:txBody>
      </p:sp>
      <p:sp>
        <p:nvSpPr>
          <p:cNvPr id="2" name="Rectangle: Rounded Corners 1">
            <a:extLst>
              <a:ext uri="{FF2B5EF4-FFF2-40B4-BE49-F238E27FC236}">
                <a16:creationId xmlns:a16="http://schemas.microsoft.com/office/drawing/2014/main" id="{C9E4E0BD-65BC-E94E-139B-9300CA05A1FA}"/>
              </a:ext>
            </a:extLst>
          </p:cNvPr>
          <p:cNvSpPr/>
          <p:nvPr/>
        </p:nvSpPr>
        <p:spPr>
          <a:xfrm>
            <a:off x="10890828" y="2294663"/>
            <a:ext cx="72771" cy="664437"/>
          </a:xfrm>
          <a:prstGeom prst="roundRect">
            <a:avLst/>
          </a:prstGeom>
          <a:solidFill>
            <a:srgbClr val="91C2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F78BD493-1006-E2FC-402A-DE4033BECBDE}"/>
              </a:ext>
            </a:extLst>
          </p:cNvPr>
          <p:cNvSpPr/>
          <p:nvPr/>
        </p:nvSpPr>
        <p:spPr>
          <a:xfrm>
            <a:off x="10890828" y="4089400"/>
            <a:ext cx="72771" cy="1271521"/>
          </a:xfrm>
          <a:prstGeom prst="roundRect">
            <a:avLst/>
          </a:prstGeom>
          <a:solidFill>
            <a:srgbClr val="91C2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D95A76A-60EF-7DD0-8C72-80F3E59E3494}"/>
              </a:ext>
            </a:extLst>
          </p:cNvPr>
          <p:cNvSpPr/>
          <p:nvPr/>
        </p:nvSpPr>
        <p:spPr>
          <a:xfrm>
            <a:off x="10890828" y="3101975"/>
            <a:ext cx="72771" cy="850900"/>
          </a:xfrm>
          <a:prstGeom prst="roundRect">
            <a:avLst/>
          </a:prstGeom>
          <a:solidFill>
            <a:srgbClr val="91C2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E02AD9DB-90CD-4E8D-3876-4A9E87EF0F6B}"/>
              </a:ext>
            </a:extLst>
          </p:cNvPr>
          <p:cNvSpPr/>
          <p:nvPr/>
        </p:nvSpPr>
        <p:spPr>
          <a:xfrm>
            <a:off x="10890827" y="5627322"/>
            <a:ext cx="72771" cy="664436"/>
          </a:xfrm>
          <a:prstGeom prst="roundRect">
            <a:avLst/>
          </a:prstGeom>
          <a:solidFill>
            <a:srgbClr val="91C2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E127A62-3E12-12B8-88FF-546919EB6755}"/>
              </a:ext>
            </a:extLst>
          </p:cNvPr>
          <p:cNvSpPr txBox="1"/>
          <p:nvPr/>
        </p:nvSpPr>
        <p:spPr>
          <a:xfrm>
            <a:off x="11042595" y="2442215"/>
            <a:ext cx="904875" cy="369332"/>
          </a:xfrm>
          <a:prstGeom prst="rect">
            <a:avLst/>
          </a:prstGeom>
          <a:noFill/>
        </p:spPr>
        <p:txBody>
          <a:bodyPr wrap="square">
            <a:spAutoFit/>
          </a:bodyPr>
          <a:lstStyle/>
          <a:p>
            <a:r>
              <a:rPr lang="fa-IR" sz="18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آرمان</a:t>
            </a:r>
            <a:endParaRPr lang="en-US" dirty="0"/>
          </a:p>
        </p:txBody>
      </p:sp>
      <p:sp>
        <p:nvSpPr>
          <p:cNvPr id="16" name="TextBox 15">
            <a:extLst>
              <a:ext uri="{FF2B5EF4-FFF2-40B4-BE49-F238E27FC236}">
                <a16:creationId xmlns:a16="http://schemas.microsoft.com/office/drawing/2014/main" id="{FBD5B291-9556-D7EC-C234-3F581AF69926}"/>
              </a:ext>
            </a:extLst>
          </p:cNvPr>
          <p:cNvSpPr txBox="1"/>
          <p:nvPr/>
        </p:nvSpPr>
        <p:spPr>
          <a:xfrm>
            <a:off x="11042595" y="3344182"/>
            <a:ext cx="904875" cy="369332"/>
          </a:xfrm>
          <a:prstGeom prst="rect">
            <a:avLst/>
          </a:prstGeom>
          <a:noFill/>
        </p:spPr>
        <p:txBody>
          <a:bodyPr wrap="square">
            <a:spAutoFit/>
          </a:bodyPr>
          <a:lstStyle/>
          <a:p>
            <a:r>
              <a:rPr lang="fa-IR" sz="18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دشمن</a:t>
            </a:r>
            <a:endParaRPr lang="en-US" dirty="0"/>
          </a:p>
        </p:txBody>
      </p:sp>
      <p:sp>
        <p:nvSpPr>
          <p:cNvPr id="17" name="TextBox 16">
            <a:extLst>
              <a:ext uri="{FF2B5EF4-FFF2-40B4-BE49-F238E27FC236}">
                <a16:creationId xmlns:a16="http://schemas.microsoft.com/office/drawing/2014/main" id="{F5C09582-650A-9C74-6D5B-ED12A09C31BD}"/>
              </a:ext>
            </a:extLst>
          </p:cNvPr>
          <p:cNvSpPr txBox="1"/>
          <p:nvPr/>
        </p:nvSpPr>
        <p:spPr>
          <a:xfrm>
            <a:off x="11042593" y="4540494"/>
            <a:ext cx="904875" cy="369332"/>
          </a:xfrm>
          <a:prstGeom prst="rect">
            <a:avLst/>
          </a:prstGeom>
          <a:noFill/>
        </p:spPr>
        <p:txBody>
          <a:bodyPr wrap="square">
            <a:spAutoFit/>
          </a:bodyPr>
          <a:lstStyle/>
          <a:p>
            <a:r>
              <a:rPr lang="fa-IR" sz="18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مقاومت</a:t>
            </a:r>
            <a:endParaRPr lang="en-US" dirty="0"/>
          </a:p>
        </p:txBody>
      </p:sp>
      <p:sp>
        <p:nvSpPr>
          <p:cNvPr id="18" name="TextBox 17">
            <a:extLst>
              <a:ext uri="{FF2B5EF4-FFF2-40B4-BE49-F238E27FC236}">
                <a16:creationId xmlns:a16="http://schemas.microsoft.com/office/drawing/2014/main" id="{D25B8208-A210-9FD4-4889-ADD7A681B025}"/>
              </a:ext>
            </a:extLst>
          </p:cNvPr>
          <p:cNvSpPr txBox="1"/>
          <p:nvPr/>
        </p:nvSpPr>
        <p:spPr>
          <a:xfrm>
            <a:off x="11042593" y="5727600"/>
            <a:ext cx="904875" cy="369332"/>
          </a:xfrm>
          <a:prstGeom prst="rect">
            <a:avLst/>
          </a:prstGeom>
          <a:noFill/>
        </p:spPr>
        <p:txBody>
          <a:bodyPr wrap="square">
            <a:spAutoFit/>
          </a:bodyPr>
          <a:lstStyle/>
          <a:p>
            <a:r>
              <a:rPr lang="fa-IR" sz="18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پیروزی</a:t>
            </a:r>
            <a:endParaRPr lang="en-US" dirty="0"/>
          </a:p>
        </p:txBody>
      </p:sp>
    </p:spTree>
    <p:extLst>
      <p:ext uri="{BB962C8B-B14F-4D97-AF65-F5344CB8AC3E}">
        <p14:creationId xmlns:p14="http://schemas.microsoft.com/office/powerpoint/2010/main" val="24788046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13" grpId="0" animBg="1"/>
      <p:bldP spid="14" grpId="0"/>
      <p:bldP spid="16" grpId="0"/>
      <p:bldP spid="17"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C69F5-6484-00F0-859F-35611928D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4325" y="490582"/>
            <a:ext cx="7403350" cy="52859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00571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a:extLst>
            <a:ext uri="{FF2B5EF4-FFF2-40B4-BE49-F238E27FC236}">
              <a16:creationId xmlns:a16="http://schemas.microsoft.com/office/drawing/2014/main" id="{332DE98E-5F6C-FC0A-28CD-E5584C1DD083}"/>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A1F597F-931E-94DD-5467-522367CEE0B2}"/>
              </a:ext>
            </a:extLst>
          </p:cNvPr>
          <p:cNvSpPr/>
          <p:nvPr/>
        </p:nvSpPr>
        <p:spPr>
          <a:xfrm>
            <a:off x="3542447" y="339949"/>
            <a:ext cx="5333557" cy="1070360"/>
          </a:xfrm>
          <a:prstGeom prst="roundRect">
            <a:avLst/>
          </a:prstGeom>
          <a:solidFill>
            <a:schemeClr val="accent1">
              <a:lumMod val="75000"/>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F3B202E-962E-6A15-1963-F4CC6B347F6E}"/>
              </a:ext>
            </a:extLst>
          </p:cNvPr>
          <p:cNvSpPr txBox="1"/>
          <p:nvPr/>
        </p:nvSpPr>
        <p:spPr>
          <a:xfrm>
            <a:off x="3471424" y="466883"/>
            <a:ext cx="5333557" cy="553357"/>
          </a:xfrm>
          <a:prstGeom prst="rect">
            <a:avLst/>
          </a:prstGeom>
          <a:noFill/>
        </p:spPr>
        <p:txBody>
          <a:bodyPr wrap="square">
            <a:spAutoFit/>
          </a:bodyPr>
          <a:lstStyle/>
          <a:p>
            <a:pPr marL="0" marR="0" lvl="0" indent="0" algn="just" defTabSz="914400" rtl="1" eaLnBrk="1" fontAlgn="auto" latinLnBrk="0" hangingPunct="1">
              <a:lnSpc>
                <a:spcPct val="107000"/>
              </a:lnSpc>
              <a:spcBef>
                <a:spcPts val="0"/>
              </a:spcBef>
              <a:spcAft>
                <a:spcPts val="800"/>
              </a:spcAft>
              <a:buClrTx/>
              <a:buSzTx/>
              <a:buFontTx/>
              <a:buNone/>
              <a:tabLst/>
              <a:defRPr/>
            </a:pPr>
            <a:r>
              <a:rPr kumimoji="0" lang="fa-IR" sz="2800" b="0" i="0" u="none" strike="noStrike" kern="100" cap="none" spc="0" normalizeH="0" baseline="0" noProof="0" dirty="0">
                <a:ln>
                  <a:noFill/>
                </a:ln>
                <a:solidFill>
                  <a:srgbClr val="FFFF00"/>
                </a:solidFill>
                <a:effectLst/>
                <a:uLnTx/>
                <a:uFillTx/>
                <a:latin typeface="IRLotus" panose="02000503000000020002" pitchFamily="2" charset="-78"/>
                <a:ea typeface="Calibri" panose="020F0502020204030204" pitchFamily="34" charset="0"/>
                <a:cs typeface="KFGQPC Uthmanic Script HAFS" panose="02000000000000000000" pitchFamily="2" charset="-78"/>
              </a:rPr>
              <a:t>وَأَلَّوِ ٱسۡتَقَٰمُواْ عَلَى ٱلطَّرِيقَةِ لَأَسۡقَيۡنَٰهُم مَّآءً غَدَقٗا</a:t>
            </a:r>
            <a:endParaRPr kumimoji="0" lang="en-US" sz="2800" b="0" i="0" u="none" strike="noStrike" kern="100" cap="none" spc="0" normalizeH="0" baseline="0" noProof="0" dirty="0">
              <a:ln>
                <a:noFill/>
              </a:ln>
              <a:solidFill>
                <a:srgbClr val="FFFF00"/>
              </a:solidFill>
              <a:effectLst/>
              <a:uLnTx/>
              <a:uFillTx/>
              <a:latin typeface="IRLotus" panose="02000503000000020002" pitchFamily="2" charset="-78"/>
              <a:ea typeface="Calibri" panose="020F0502020204030204" pitchFamily="34" charset="0"/>
              <a:cs typeface="IRLotus" panose="02000503000000020002" pitchFamily="2" charset="-78"/>
            </a:endParaRPr>
          </a:p>
        </p:txBody>
      </p:sp>
      <p:sp>
        <p:nvSpPr>
          <p:cNvPr id="7" name="TextBox 6">
            <a:extLst>
              <a:ext uri="{FF2B5EF4-FFF2-40B4-BE49-F238E27FC236}">
                <a16:creationId xmlns:a16="http://schemas.microsoft.com/office/drawing/2014/main" id="{FB7CC731-FE18-433C-DFAE-0B94C593B57A}"/>
              </a:ext>
            </a:extLst>
          </p:cNvPr>
          <p:cNvSpPr txBox="1"/>
          <p:nvPr/>
        </p:nvSpPr>
        <p:spPr>
          <a:xfrm>
            <a:off x="3613468" y="987346"/>
            <a:ext cx="5191513" cy="338554"/>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600" i="0" u="none" strike="noStrike" kern="1200" cap="none" spc="0" normalizeH="0" baseline="0" noProof="0" dirty="0">
                <a:ln>
                  <a:noFill/>
                </a:ln>
                <a:solidFill>
                  <a:prstClr val="white"/>
                </a:solidFill>
                <a:effectLst/>
                <a:uLnTx/>
                <a:uFillTx/>
                <a:latin typeface="w_Aramesh" panose="02000500000000020004" pitchFamily="2" charset="-78"/>
                <a:ea typeface="w_Aramesh" panose="02000500000000020004" pitchFamily="2" charset="-78"/>
                <a:cs typeface="w_Aramesh" panose="02000500000000020004" pitchFamily="2" charset="-78"/>
              </a:rPr>
              <a:t>اگر در راهِ درست استقامت كنند، حتماً آنان را با آبى گوارا و فراوان سيراب مى‌كنيم</a:t>
            </a:r>
            <a:endParaRPr kumimoji="0" lang="en-US" sz="1600" i="0" u="none" strike="noStrike" kern="1200" cap="none" spc="0" normalizeH="0" baseline="0" noProof="0" dirty="0">
              <a:ln>
                <a:noFill/>
              </a:ln>
              <a:solidFill>
                <a:prstClr val="white"/>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sp>
        <p:nvSpPr>
          <p:cNvPr id="4" name="Rectangle: Rounded Corners 3">
            <a:extLst>
              <a:ext uri="{FF2B5EF4-FFF2-40B4-BE49-F238E27FC236}">
                <a16:creationId xmlns:a16="http://schemas.microsoft.com/office/drawing/2014/main" id="{C461DEE2-3389-8EA3-E921-84C6B596695F}"/>
              </a:ext>
            </a:extLst>
          </p:cNvPr>
          <p:cNvSpPr/>
          <p:nvPr/>
        </p:nvSpPr>
        <p:spPr>
          <a:xfrm>
            <a:off x="6251429" y="1509107"/>
            <a:ext cx="5546674" cy="1070360"/>
          </a:xfrm>
          <a:prstGeom prst="roundRect">
            <a:avLst/>
          </a:prstGeom>
          <a:solidFill>
            <a:schemeClr val="accent1">
              <a:lumMod val="75000"/>
              <a:alpha val="6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CCA9BA9-16CF-C456-C0B1-8DB9387DB28D}"/>
              </a:ext>
            </a:extLst>
          </p:cNvPr>
          <p:cNvSpPr txBox="1"/>
          <p:nvPr/>
        </p:nvSpPr>
        <p:spPr>
          <a:xfrm>
            <a:off x="6250746" y="1636041"/>
            <a:ext cx="5546674" cy="471026"/>
          </a:xfrm>
          <a:prstGeom prst="rect">
            <a:avLst/>
          </a:prstGeom>
          <a:noFill/>
        </p:spPr>
        <p:txBody>
          <a:bodyPr wrap="square">
            <a:spAutoFit/>
          </a:bodyPr>
          <a:lstStyle/>
          <a:p>
            <a:pPr marL="0" marR="0" lvl="0" indent="0" algn="ctr" defTabSz="914400" rtl="1" eaLnBrk="1" fontAlgn="auto" latinLnBrk="0" hangingPunct="1">
              <a:lnSpc>
                <a:spcPct val="107000"/>
              </a:lnSpc>
              <a:spcBef>
                <a:spcPts val="0"/>
              </a:spcBef>
              <a:spcAft>
                <a:spcPts val="800"/>
              </a:spcAft>
              <a:buClrTx/>
              <a:buSzTx/>
              <a:buFontTx/>
              <a:buNone/>
              <a:tabLst/>
              <a:defRPr/>
            </a:pPr>
            <a:r>
              <a:rPr kumimoji="0" lang="fa-IR" sz="2300" b="0" i="0" u="none" strike="noStrike" kern="100" cap="none" spc="0" normalizeH="0" baseline="0" noProof="0" dirty="0">
                <a:ln>
                  <a:noFill/>
                </a:ln>
                <a:solidFill>
                  <a:srgbClr val="FFFF00"/>
                </a:solidFill>
                <a:effectLst/>
                <a:uLnTx/>
                <a:uFillTx/>
                <a:latin typeface="IRLotus" panose="02000503000000020002" pitchFamily="2" charset="-78"/>
                <a:ea typeface="Calibri" panose="020F0502020204030204" pitchFamily="34" charset="0"/>
                <a:cs typeface="KFGQPC Uthmanic Script HAFS" panose="02000000000000000000" pitchFamily="2" charset="-78"/>
              </a:rPr>
              <a:t>مُّحَمَّدٞ رَّسُولُ ٱللَّهِۚ وَٱلَّذِينَ مَعَهُۥٓ أَشِدَّآءُ عَلَى ٱلۡكُفَّارِ رُحَمَآءُ بَيۡنَهُمۡۖ</a:t>
            </a:r>
          </a:p>
        </p:txBody>
      </p:sp>
      <p:sp>
        <p:nvSpPr>
          <p:cNvPr id="10" name="TextBox 9">
            <a:extLst>
              <a:ext uri="{FF2B5EF4-FFF2-40B4-BE49-F238E27FC236}">
                <a16:creationId xmlns:a16="http://schemas.microsoft.com/office/drawing/2014/main" id="{23F6E40E-8946-0167-363A-8CFF2AA51118}"/>
              </a:ext>
            </a:extLst>
          </p:cNvPr>
          <p:cNvSpPr txBox="1"/>
          <p:nvPr/>
        </p:nvSpPr>
        <p:spPr>
          <a:xfrm>
            <a:off x="6207859" y="2156505"/>
            <a:ext cx="5589561" cy="30777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400" i="0" u="none" strike="noStrike" kern="1200" cap="none" spc="0" normalizeH="0" baseline="0" noProof="0" dirty="0">
                <a:ln>
                  <a:noFill/>
                </a:ln>
                <a:solidFill>
                  <a:prstClr val="white"/>
                </a:solidFill>
                <a:effectLst/>
                <a:uLnTx/>
                <a:uFillTx/>
                <a:latin typeface="w_Aramesh" panose="02000500000000020004" pitchFamily="2" charset="-78"/>
                <a:ea typeface="w_Aramesh" panose="02000500000000020004" pitchFamily="2" charset="-78"/>
                <a:cs typeface="w_Aramesh" panose="02000500000000020004" pitchFamily="2" charset="-78"/>
              </a:rPr>
              <a:t>محمد پيامبر خدا و همراهانش در برابر دشمنان بى‌دين سرسخت‌اند و با خودشان مهربان</a:t>
            </a:r>
          </a:p>
        </p:txBody>
      </p:sp>
      <p:sp>
        <p:nvSpPr>
          <p:cNvPr id="11" name="Rectangle: Rounded Corners 10">
            <a:extLst>
              <a:ext uri="{FF2B5EF4-FFF2-40B4-BE49-F238E27FC236}">
                <a16:creationId xmlns:a16="http://schemas.microsoft.com/office/drawing/2014/main" id="{674258DB-138B-963B-5E98-DE463AB9727F}"/>
              </a:ext>
            </a:extLst>
          </p:cNvPr>
          <p:cNvSpPr/>
          <p:nvPr/>
        </p:nvSpPr>
        <p:spPr>
          <a:xfrm>
            <a:off x="393897" y="1509107"/>
            <a:ext cx="5715491" cy="1070360"/>
          </a:xfrm>
          <a:prstGeom prst="roundRect">
            <a:avLst/>
          </a:prstGeom>
          <a:solidFill>
            <a:schemeClr val="accent1">
              <a:lumMod val="75000"/>
              <a:alpha val="6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C605D750-87BA-7B07-D818-DE3A7D79479B}"/>
              </a:ext>
            </a:extLst>
          </p:cNvPr>
          <p:cNvSpPr txBox="1"/>
          <p:nvPr/>
        </p:nvSpPr>
        <p:spPr>
          <a:xfrm>
            <a:off x="211017" y="1636041"/>
            <a:ext cx="5940570" cy="405176"/>
          </a:xfrm>
          <a:prstGeom prst="rect">
            <a:avLst/>
          </a:prstGeom>
          <a:noFill/>
        </p:spPr>
        <p:txBody>
          <a:bodyPr wrap="square">
            <a:spAutoFit/>
          </a:bodyPr>
          <a:lstStyle/>
          <a:p>
            <a:pPr marL="0" marR="0" lvl="0" indent="0" algn="just" defTabSz="914400" rtl="1" eaLnBrk="1" fontAlgn="auto" latinLnBrk="0" hangingPunct="1">
              <a:lnSpc>
                <a:spcPct val="107000"/>
              </a:lnSpc>
              <a:spcBef>
                <a:spcPts val="0"/>
              </a:spcBef>
              <a:spcAft>
                <a:spcPts val="800"/>
              </a:spcAft>
              <a:buClrTx/>
              <a:buSzTx/>
              <a:buFontTx/>
              <a:buNone/>
              <a:tabLst/>
              <a:defRPr/>
            </a:pPr>
            <a:r>
              <a:rPr kumimoji="0" lang="fa-IR" sz="1900" b="0" i="0" u="none" strike="noStrike" kern="100" cap="none" spc="0" normalizeH="0" baseline="0" noProof="0" dirty="0">
                <a:ln>
                  <a:noFill/>
                </a:ln>
                <a:solidFill>
                  <a:srgbClr val="FFFF00"/>
                </a:solidFill>
                <a:effectLst/>
                <a:uLnTx/>
                <a:uFillTx/>
                <a:latin typeface="IRLotus" panose="02000503000000020002" pitchFamily="2" charset="-78"/>
                <a:ea typeface="Calibri" panose="020F0502020204030204" pitchFamily="34" charset="0"/>
                <a:cs typeface="KFGQPC Uthmanic Script HAFS" panose="02000000000000000000" pitchFamily="2" charset="-78"/>
              </a:rPr>
              <a:t>وَعَسَىٰٓ أَن تَكۡرَهُواْ شَيۡ‍ٔٗا وَهُوَ خَيۡرٞ لَّكُمۡۖ وَعَسَىٰٓ أَن تُحِبُّواْ شَيۡ‍ٔٗا وَهُوَ شَرّٞ لَّكُمۡۚ</a:t>
            </a:r>
          </a:p>
        </p:txBody>
      </p:sp>
      <p:sp>
        <p:nvSpPr>
          <p:cNvPr id="13" name="TextBox 12">
            <a:extLst>
              <a:ext uri="{FF2B5EF4-FFF2-40B4-BE49-F238E27FC236}">
                <a16:creationId xmlns:a16="http://schemas.microsoft.com/office/drawing/2014/main" id="{009DA5B5-A399-17D3-F98C-CAE150429579}"/>
              </a:ext>
            </a:extLst>
          </p:cNvPr>
          <p:cNvSpPr txBox="1"/>
          <p:nvPr/>
        </p:nvSpPr>
        <p:spPr>
          <a:xfrm>
            <a:off x="295426" y="2156504"/>
            <a:ext cx="5870230" cy="292388"/>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300" i="0" u="none" strike="noStrike" kern="1200" cap="none" spc="0" normalizeH="0" baseline="0" noProof="0" dirty="0">
                <a:ln>
                  <a:noFill/>
                </a:ln>
                <a:solidFill>
                  <a:prstClr val="white"/>
                </a:solidFill>
                <a:effectLst/>
                <a:uLnTx/>
                <a:uFillTx/>
                <a:latin typeface="w_Aramesh" panose="02000500000000020004" pitchFamily="2" charset="-78"/>
                <a:ea typeface="w_Aramesh" panose="02000500000000020004" pitchFamily="2" charset="-78"/>
                <a:cs typeface="w_Aramesh" panose="02000500000000020004" pitchFamily="2" charset="-78"/>
              </a:rPr>
              <a:t>چه بسا چیزی را دوست نداشته باشید، اما به نفعتان باشد و چیزی را هم دوست داشته باشید، اما به ضررتان باشد. </a:t>
            </a:r>
          </a:p>
        </p:txBody>
      </p:sp>
      <p:sp>
        <p:nvSpPr>
          <p:cNvPr id="3" name="TextBox 2">
            <a:extLst>
              <a:ext uri="{FF2B5EF4-FFF2-40B4-BE49-F238E27FC236}">
                <a16:creationId xmlns:a16="http://schemas.microsoft.com/office/drawing/2014/main" id="{7722164F-5313-8F55-71D2-98DE1ACF7A93}"/>
              </a:ext>
            </a:extLst>
          </p:cNvPr>
          <p:cNvSpPr txBox="1"/>
          <p:nvPr/>
        </p:nvSpPr>
        <p:spPr>
          <a:xfrm>
            <a:off x="5004582" y="987346"/>
            <a:ext cx="6098344" cy="369332"/>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b="1" dirty="0">
                <a:solidFill>
                  <a:prstClr val="black"/>
                </a:solidFill>
                <a:latin typeface="w_Aramesh Black" panose="02000500000000020004" pitchFamily="2" charset="-78"/>
                <a:ea typeface="w_Aramesh Black" panose="02000500000000020004" pitchFamily="2" charset="-78"/>
                <a:cs typeface="w_Aramesh Black" panose="02000500000000020004" pitchFamily="2" charset="-78"/>
              </a:rPr>
              <a:t>۳ آیه</a:t>
            </a:r>
            <a:r>
              <a:rPr kumimoji="0" lang="fa-IR" sz="1800" b="1" i="0" u="none" strike="noStrike" kern="1200" cap="none" spc="0" normalizeH="0" baseline="0" noProof="0" dirty="0">
                <a:ln>
                  <a:noFill/>
                </a:ln>
                <a:solidFill>
                  <a:prstClr val="black"/>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 محوری رمضان ۱۴۰۳</a:t>
            </a:r>
            <a:endParaRPr kumimoji="0" lang="en-US" sz="1800" b="0" i="0" u="none" strike="noStrike" kern="1200" cap="none" spc="0" normalizeH="0" baseline="0" noProof="0" dirty="0">
              <a:ln>
                <a:noFill/>
              </a:ln>
              <a:solidFill>
                <a:srgbClr val="00B050"/>
              </a:solidFill>
              <a:effectLst/>
              <a:uLnTx/>
              <a:uFillTx/>
              <a:latin typeface="w_Aramesh Black" panose="02000500000000020004" pitchFamily="2" charset="-78"/>
              <a:ea typeface="w_Aramesh Black" panose="02000500000000020004" pitchFamily="2" charset="-78"/>
              <a:cs typeface="w_Aramesh Black" panose="02000500000000020004" pitchFamily="2" charset="-78"/>
            </a:endParaRPr>
          </a:p>
        </p:txBody>
      </p:sp>
      <p:sp>
        <p:nvSpPr>
          <p:cNvPr id="5" name="TextBox 4">
            <a:extLst>
              <a:ext uri="{FF2B5EF4-FFF2-40B4-BE49-F238E27FC236}">
                <a16:creationId xmlns:a16="http://schemas.microsoft.com/office/drawing/2014/main" id="{07C701BC-1D8A-C85E-5064-C97F844237EF}"/>
              </a:ext>
            </a:extLst>
          </p:cNvPr>
          <p:cNvSpPr txBox="1"/>
          <p:nvPr/>
        </p:nvSpPr>
        <p:spPr>
          <a:xfrm>
            <a:off x="4976446" y="3195087"/>
            <a:ext cx="6098344" cy="369332"/>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a:ln>
                  <a:noFill/>
                </a:ln>
                <a:solidFill>
                  <a:prstClr val="black"/>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تکرار آیه محوری رمضان ۱۴۰۲</a:t>
            </a:r>
            <a:endParaRPr kumimoji="0" lang="en-US" sz="1800" b="0" i="0" u="none" strike="noStrike" kern="1200" cap="none" spc="0" normalizeH="0" baseline="0" noProof="0" dirty="0">
              <a:ln>
                <a:noFill/>
              </a:ln>
              <a:solidFill>
                <a:srgbClr val="00B050"/>
              </a:solidFill>
              <a:effectLst/>
              <a:uLnTx/>
              <a:uFillTx/>
              <a:latin typeface="w_Aramesh Black" panose="02000500000000020004" pitchFamily="2" charset="-78"/>
              <a:ea typeface="w_Aramesh Black" panose="02000500000000020004" pitchFamily="2" charset="-78"/>
              <a:cs typeface="w_Aramesh Black" panose="02000500000000020004" pitchFamily="2" charset="-78"/>
            </a:endParaRPr>
          </a:p>
        </p:txBody>
      </p:sp>
      <p:sp>
        <p:nvSpPr>
          <p:cNvPr id="14" name="Rectangle: Rounded Corners 13">
            <a:extLst>
              <a:ext uri="{FF2B5EF4-FFF2-40B4-BE49-F238E27FC236}">
                <a16:creationId xmlns:a16="http://schemas.microsoft.com/office/drawing/2014/main" id="{0B8A7D7F-D899-01AF-BB35-0DDD2EBA236E}"/>
              </a:ext>
            </a:extLst>
          </p:cNvPr>
          <p:cNvSpPr/>
          <p:nvPr/>
        </p:nvSpPr>
        <p:spPr>
          <a:xfrm>
            <a:off x="6654018" y="3610843"/>
            <a:ext cx="4420772" cy="638217"/>
          </a:xfrm>
          <a:prstGeom prst="roundRect">
            <a:avLst/>
          </a:prstGeom>
          <a:solidFill>
            <a:schemeClr val="accent1">
              <a:lumMod val="75000"/>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1D1C357-5064-ECC7-4163-C6D1FE7CFCDE}"/>
              </a:ext>
            </a:extLst>
          </p:cNvPr>
          <p:cNvSpPr txBox="1"/>
          <p:nvPr/>
        </p:nvSpPr>
        <p:spPr>
          <a:xfrm>
            <a:off x="5670210" y="3737777"/>
            <a:ext cx="5333557" cy="421654"/>
          </a:xfrm>
          <a:prstGeom prst="rect">
            <a:avLst/>
          </a:prstGeom>
          <a:noFill/>
        </p:spPr>
        <p:txBody>
          <a:bodyPr wrap="square">
            <a:spAutoFit/>
          </a:bodyPr>
          <a:lstStyle/>
          <a:p>
            <a:pPr marL="0" marR="0" lvl="0" indent="0" algn="just" defTabSz="914400" rtl="1" eaLnBrk="1" fontAlgn="auto" latinLnBrk="0" hangingPunct="1">
              <a:lnSpc>
                <a:spcPct val="107000"/>
              </a:lnSpc>
              <a:spcBef>
                <a:spcPts val="0"/>
              </a:spcBef>
              <a:spcAft>
                <a:spcPts val="800"/>
              </a:spcAft>
              <a:buClrTx/>
              <a:buSzTx/>
              <a:buFontTx/>
              <a:buNone/>
              <a:tabLst/>
              <a:defRPr/>
            </a:pPr>
            <a:r>
              <a:rPr kumimoji="0" lang="fa-IR" sz="2000" b="0" i="0" u="none" strike="noStrike" kern="100" cap="none" spc="0" normalizeH="0" baseline="0" noProof="0" dirty="0">
                <a:ln>
                  <a:noFill/>
                </a:ln>
                <a:solidFill>
                  <a:srgbClr val="FFFF00"/>
                </a:solidFill>
                <a:effectLst/>
                <a:uLnTx/>
                <a:uFillTx/>
                <a:latin typeface="IRLotus" panose="02000503000000020002" pitchFamily="2" charset="-78"/>
                <a:ea typeface="Calibri" panose="020F0502020204030204" pitchFamily="34" charset="0"/>
                <a:cs typeface="KFGQPC Uthmanic Script HAFS" panose="02000000000000000000" pitchFamily="2" charset="-78"/>
              </a:rPr>
              <a:t>وَ لا تَهِنُوا وَ لا تَحْزَنُوا وَ أَنْتُمُ الْأَعْلَوْنَ إِنْ كُنْتُمْ مُؤْمِنين‏</a:t>
            </a:r>
            <a:endParaRPr kumimoji="0" lang="en-US" sz="2000" b="0" i="0" u="none" strike="noStrike" kern="100" cap="none" spc="0" normalizeH="0" baseline="0" noProof="0" dirty="0">
              <a:ln>
                <a:noFill/>
              </a:ln>
              <a:solidFill>
                <a:srgbClr val="FFFF00"/>
              </a:solidFill>
              <a:effectLst/>
              <a:uLnTx/>
              <a:uFillTx/>
              <a:latin typeface="IRLotus" panose="02000503000000020002" pitchFamily="2" charset="-78"/>
              <a:ea typeface="Calibri" panose="020F0502020204030204" pitchFamily="34" charset="0"/>
              <a:cs typeface="IRLotus" panose="02000503000000020002" pitchFamily="2" charset="-78"/>
            </a:endParaRPr>
          </a:p>
        </p:txBody>
      </p:sp>
    </p:spTree>
    <p:extLst>
      <p:ext uri="{BB962C8B-B14F-4D97-AF65-F5344CB8AC3E}">
        <p14:creationId xmlns:p14="http://schemas.microsoft.com/office/powerpoint/2010/main" val="3085183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a:extLst>
            <a:ext uri="{FF2B5EF4-FFF2-40B4-BE49-F238E27FC236}">
              <a16:creationId xmlns:a16="http://schemas.microsoft.com/office/drawing/2014/main" id="{9D94D5C8-416D-7E62-DFD3-6C6EF3437FA4}"/>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CDA5652-820D-3A42-CC6E-B3D4AB3D315E}"/>
              </a:ext>
            </a:extLst>
          </p:cNvPr>
          <p:cNvSpPr/>
          <p:nvPr/>
        </p:nvSpPr>
        <p:spPr>
          <a:xfrm>
            <a:off x="3285761" y="429400"/>
            <a:ext cx="5589560" cy="1314993"/>
          </a:xfrm>
          <a:prstGeom prst="roundRect">
            <a:avLst/>
          </a:prstGeom>
          <a:solidFill>
            <a:schemeClr val="accent1">
              <a:lumMod val="75000"/>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46EDCEB-E541-9BBA-2C9E-02F3008CC9E2}"/>
              </a:ext>
            </a:extLst>
          </p:cNvPr>
          <p:cNvSpPr txBox="1"/>
          <p:nvPr/>
        </p:nvSpPr>
        <p:spPr>
          <a:xfrm>
            <a:off x="3285760" y="523441"/>
            <a:ext cx="5589560" cy="553357"/>
          </a:xfrm>
          <a:prstGeom prst="rect">
            <a:avLst/>
          </a:prstGeom>
          <a:noFill/>
        </p:spPr>
        <p:txBody>
          <a:bodyPr wrap="square">
            <a:spAutoFit/>
          </a:bodyPr>
          <a:lstStyle/>
          <a:p>
            <a:pPr marL="0" marR="0" lvl="0" indent="0" algn="ctr" defTabSz="914400" rtl="1" eaLnBrk="1" fontAlgn="auto" latinLnBrk="0" hangingPunct="1">
              <a:lnSpc>
                <a:spcPct val="107000"/>
              </a:lnSpc>
              <a:spcBef>
                <a:spcPts val="0"/>
              </a:spcBef>
              <a:spcAft>
                <a:spcPts val="800"/>
              </a:spcAft>
              <a:buClrTx/>
              <a:buSzTx/>
              <a:buFontTx/>
              <a:buNone/>
              <a:tabLst/>
              <a:defRPr/>
            </a:pPr>
            <a:r>
              <a:rPr kumimoji="0" lang="fa-IR" sz="2800" b="0" i="0" u="none" strike="noStrike" kern="100" cap="none" spc="0" normalizeH="0" baseline="0" noProof="0" dirty="0">
                <a:ln>
                  <a:noFill/>
                </a:ln>
                <a:solidFill>
                  <a:srgbClr val="FFFF00"/>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هدف‌گذاری برای مخاطب همراه (۱۰‌میلیون)‌</a:t>
            </a:r>
            <a:endParaRPr kumimoji="0" lang="en-US" sz="2800" b="0" i="0" u="none" strike="noStrike" kern="100" cap="none" spc="0" normalizeH="0" baseline="0" noProof="0" dirty="0">
              <a:ln>
                <a:noFill/>
              </a:ln>
              <a:solidFill>
                <a:srgbClr val="FFFF00"/>
              </a:solidFill>
              <a:effectLst/>
              <a:uLnTx/>
              <a:uFillTx/>
              <a:latin typeface="w_Aramesh Black" panose="02000500000000020004" pitchFamily="2" charset="-78"/>
              <a:ea typeface="w_Aramesh Black" panose="02000500000000020004" pitchFamily="2" charset="-78"/>
              <a:cs typeface="w_Aramesh Black" panose="02000500000000020004" pitchFamily="2" charset="-78"/>
            </a:endParaRPr>
          </a:p>
        </p:txBody>
      </p:sp>
      <p:sp>
        <p:nvSpPr>
          <p:cNvPr id="7" name="TextBox 6">
            <a:extLst>
              <a:ext uri="{FF2B5EF4-FFF2-40B4-BE49-F238E27FC236}">
                <a16:creationId xmlns:a16="http://schemas.microsoft.com/office/drawing/2014/main" id="{E19A0A92-CB6B-9A29-A2C3-9E31D397D753}"/>
              </a:ext>
            </a:extLst>
          </p:cNvPr>
          <p:cNvSpPr txBox="1"/>
          <p:nvPr/>
        </p:nvSpPr>
        <p:spPr>
          <a:xfrm>
            <a:off x="3484784" y="1076798"/>
            <a:ext cx="5191513"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w_Aramesh" panose="02000500000000020004" pitchFamily="2" charset="-78"/>
                <a:ea typeface="w_Aramesh" panose="02000500000000020004" pitchFamily="2" charset="-78"/>
                <a:cs typeface="w_Aramesh" panose="02000500000000020004" pitchFamily="2" charset="-78"/>
              </a:rPr>
              <a:t>تلاوت، حفظ فهم و عمل به ۳۰ آیه</a:t>
            </a:r>
            <a:endParaRPr kumimoji="0" lang="en-US" sz="2800" b="0" i="0" u="none" strike="noStrike" kern="1200" cap="none" spc="0" normalizeH="0" baseline="0" noProof="0" dirty="0">
              <a:ln>
                <a:noFill/>
              </a:ln>
              <a:solidFill>
                <a:prstClr val="white"/>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sp>
        <p:nvSpPr>
          <p:cNvPr id="2" name="Rectangle: Rounded Corners 1">
            <a:extLst>
              <a:ext uri="{FF2B5EF4-FFF2-40B4-BE49-F238E27FC236}">
                <a16:creationId xmlns:a16="http://schemas.microsoft.com/office/drawing/2014/main" id="{D0547F02-A28D-97F7-A4E6-4FF216E739ED}"/>
              </a:ext>
            </a:extLst>
          </p:cNvPr>
          <p:cNvSpPr/>
          <p:nvPr/>
        </p:nvSpPr>
        <p:spPr>
          <a:xfrm>
            <a:off x="3285761" y="1838434"/>
            <a:ext cx="5589560" cy="1314993"/>
          </a:xfrm>
          <a:prstGeom prst="roundRect">
            <a:avLst/>
          </a:prstGeom>
          <a:solidFill>
            <a:schemeClr val="accent1">
              <a:lumMod val="75000"/>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83C5B9E-59C0-F6BC-C844-D0095FAF2936}"/>
              </a:ext>
            </a:extLst>
          </p:cNvPr>
          <p:cNvSpPr txBox="1"/>
          <p:nvPr/>
        </p:nvSpPr>
        <p:spPr>
          <a:xfrm>
            <a:off x="3137095" y="1932475"/>
            <a:ext cx="5838093" cy="553357"/>
          </a:xfrm>
          <a:prstGeom prst="rect">
            <a:avLst/>
          </a:prstGeom>
          <a:noFill/>
        </p:spPr>
        <p:txBody>
          <a:bodyPr wrap="square">
            <a:spAutoFit/>
          </a:bodyPr>
          <a:lstStyle/>
          <a:p>
            <a:pPr marL="0" marR="0" lvl="0" indent="0" algn="ctr" defTabSz="914400" rtl="1" eaLnBrk="1" fontAlgn="auto" latinLnBrk="0" hangingPunct="1">
              <a:lnSpc>
                <a:spcPct val="107000"/>
              </a:lnSpc>
              <a:spcBef>
                <a:spcPts val="0"/>
              </a:spcBef>
              <a:spcAft>
                <a:spcPts val="800"/>
              </a:spcAft>
              <a:buClrTx/>
              <a:buSzTx/>
              <a:buFontTx/>
              <a:buNone/>
              <a:tabLst/>
              <a:defRPr/>
            </a:pPr>
            <a:r>
              <a:rPr kumimoji="0" lang="fa-IR" sz="2800" b="0" i="0" u="none" strike="noStrike" kern="100" cap="none" spc="0" normalizeH="0" baseline="0" noProof="0" dirty="0">
                <a:ln>
                  <a:noFill/>
                </a:ln>
                <a:solidFill>
                  <a:srgbClr val="FFFF00"/>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هدف‌گذاری برای مخاطب گسترده(۴۰‌میلیون)‌</a:t>
            </a:r>
            <a:endParaRPr kumimoji="0" lang="en-US" sz="2800" b="0" i="0" u="none" strike="noStrike" kern="100" cap="none" spc="0" normalizeH="0" baseline="0" noProof="0" dirty="0">
              <a:ln>
                <a:noFill/>
              </a:ln>
              <a:solidFill>
                <a:srgbClr val="FFFF00"/>
              </a:solidFill>
              <a:effectLst/>
              <a:uLnTx/>
              <a:uFillTx/>
              <a:latin typeface="w_Aramesh Black" panose="02000500000000020004" pitchFamily="2" charset="-78"/>
              <a:ea typeface="w_Aramesh Black" panose="02000500000000020004" pitchFamily="2" charset="-78"/>
              <a:cs typeface="w_Aramesh Black" panose="02000500000000020004" pitchFamily="2" charset="-78"/>
            </a:endParaRPr>
          </a:p>
        </p:txBody>
      </p:sp>
      <p:sp>
        <p:nvSpPr>
          <p:cNvPr id="5" name="TextBox 4">
            <a:extLst>
              <a:ext uri="{FF2B5EF4-FFF2-40B4-BE49-F238E27FC236}">
                <a16:creationId xmlns:a16="http://schemas.microsoft.com/office/drawing/2014/main" id="{8640DCAC-EAF6-B380-E43D-57D2F8B0FD80}"/>
              </a:ext>
            </a:extLst>
          </p:cNvPr>
          <p:cNvSpPr txBox="1"/>
          <p:nvPr/>
        </p:nvSpPr>
        <p:spPr>
          <a:xfrm>
            <a:off x="3484784" y="2485832"/>
            <a:ext cx="5191513"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w_Aramesh" panose="02000500000000020004" pitchFamily="2" charset="-78"/>
                <a:ea typeface="w_Aramesh" panose="02000500000000020004" pitchFamily="2" charset="-78"/>
                <a:cs typeface="w_Aramesh" panose="02000500000000020004" pitchFamily="2" charset="-78"/>
              </a:rPr>
              <a:t>گفتمان‌سازی آیات محوری</a:t>
            </a:r>
            <a:endParaRPr kumimoji="0" lang="en-US" sz="2800" b="0" i="0" u="none" strike="noStrike" kern="1200" cap="none" spc="0" normalizeH="0" baseline="0" noProof="0" dirty="0">
              <a:ln>
                <a:noFill/>
              </a:ln>
              <a:solidFill>
                <a:prstClr val="white"/>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spTree>
    <p:extLst>
      <p:ext uri="{BB962C8B-B14F-4D97-AF65-F5344CB8AC3E}">
        <p14:creationId xmlns:p14="http://schemas.microsoft.com/office/powerpoint/2010/main" val="3346965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2DE1CDA1-0F18-6D73-0B23-4F267ADF5C0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F9115FF-033C-D450-046A-72457DF9F227}"/>
              </a:ext>
            </a:extLst>
          </p:cNvPr>
          <p:cNvSpPr txBox="1"/>
          <p:nvPr/>
        </p:nvSpPr>
        <p:spPr>
          <a:xfrm>
            <a:off x="2180493" y="2183015"/>
            <a:ext cx="6920146" cy="2993127"/>
          </a:xfrm>
          <a:prstGeom prst="rect">
            <a:avLst/>
          </a:prstGeom>
          <a:noFill/>
        </p:spPr>
        <p:txBody>
          <a:bodyPr wrap="square">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lang="fa-IR" sz="4000" dirty="0">
                <a:solidFill>
                  <a:srgbClr val="00B0F0"/>
                </a:solidFill>
                <a:latin typeface="w_Aramesh Black" panose="02000500000000020004" pitchFamily="2" charset="-78"/>
                <a:ea typeface="w_Aramesh Black" panose="02000500000000020004" pitchFamily="2" charset="-78"/>
                <a:cs typeface="w_Aramesh Black" panose="02000500000000020004" pitchFamily="2" charset="-78"/>
              </a:rPr>
              <a:t>۲. ایـــده محوری امسال در میــــــــدان</a:t>
            </a:r>
          </a:p>
          <a:p>
            <a:pPr marL="0" marR="0" lvl="0" indent="0" algn="ctr" defTabSz="914400" rtl="1" eaLnBrk="1" fontAlgn="auto" latinLnBrk="0" hangingPunct="1">
              <a:lnSpc>
                <a:spcPct val="150000"/>
              </a:lnSpc>
              <a:spcBef>
                <a:spcPts val="0"/>
              </a:spcBef>
              <a:spcAft>
                <a:spcPts val="0"/>
              </a:spcAft>
              <a:buClrTx/>
              <a:buSzTx/>
              <a:buFontTx/>
              <a:buNone/>
              <a:tabLst/>
              <a:defRPr/>
            </a:pPr>
            <a:r>
              <a:rPr lang="fa-IR" sz="2800" dirty="0">
                <a:solidFill>
                  <a:srgbClr val="32BFC2"/>
                </a:solidFill>
                <a:latin typeface="w_Aramesh Black" panose="02000500000000020004" pitchFamily="2" charset="-78"/>
                <a:ea typeface="w_Aramesh Black" panose="02000500000000020004" pitchFamily="2" charset="-78"/>
                <a:cs typeface="w_Aramesh Black" panose="02000500000000020004" pitchFamily="2" charset="-78"/>
              </a:rPr>
              <a:t>توسعه کمــــی و کیفی میدانِ محــافل و جلسات قرآنی</a:t>
            </a:r>
          </a:p>
          <a:p>
            <a:pPr marL="0" marR="0" lvl="0" indent="0" algn="ctr" defTabSz="914400" rtl="1" eaLnBrk="1" fontAlgn="auto" latinLnBrk="0" hangingPunct="1">
              <a:lnSpc>
                <a:spcPct val="150000"/>
              </a:lnSpc>
              <a:spcBef>
                <a:spcPts val="0"/>
              </a:spcBef>
              <a:spcAft>
                <a:spcPts val="0"/>
              </a:spcAft>
              <a:buClrTx/>
              <a:buSzTx/>
              <a:buFontTx/>
              <a:buNone/>
              <a:tabLst/>
              <a:defRPr/>
            </a:pPr>
            <a:r>
              <a:rPr kumimoji="0" lang="fa-IR" sz="3200" b="0" i="0" u="none" strike="noStrike" kern="1200" cap="none" spc="0" normalizeH="0" baseline="0" noProof="0" dirty="0">
                <a:ln>
                  <a:noFill/>
                </a:ln>
                <a:solidFill>
                  <a:schemeClr val="accent3">
                    <a:lumMod val="50000"/>
                  </a:schemeClr>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محفل زنـــــــــــــــــــــــــــــــــــــــــــــدگی با آیه‌ها</a:t>
            </a:r>
          </a:p>
          <a:p>
            <a:pPr marL="0" marR="0" lvl="0" indent="0" algn="ctr" defTabSz="914400" rtl="1" eaLnBrk="1" fontAlgn="auto" latinLnBrk="0" hangingPunct="1">
              <a:lnSpc>
                <a:spcPct val="150000"/>
              </a:lnSpc>
              <a:spcBef>
                <a:spcPts val="0"/>
              </a:spcBef>
              <a:spcAft>
                <a:spcPts val="0"/>
              </a:spcAft>
              <a:buClrTx/>
              <a:buSzTx/>
              <a:buFontTx/>
              <a:buNone/>
              <a:tabLst/>
              <a:defRPr/>
            </a:pPr>
            <a:r>
              <a:rPr lang="fa-IR" sz="2800" dirty="0">
                <a:solidFill>
                  <a:schemeClr val="accent3">
                    <a:lumMod val="50000"/>
                  </a:schemeClr>
                </a:solidFill>
                <a:latin typeface="w_Aramesh Black" panose="02000500000000020004" pitchFamily="2" charset="-78"/>
                <a:ea typeface="w_Aramesh Black" panose="02000500000000020004" pitchFamily="2" charset="-78"/>
                <a:cs typeface="w_Aramesh Black" panose="02000500000000020004" pitchFamily="2" charset="-78"/>
              </a:rPr>
              <a:t>«تبیین»«تطبیق» «عهد» و «تلاوت» «هم‌خوانی»</a:t>
            </a:r>
            <a:endParaRPr kumimoji="0" lang="fa-IR" sz="2800" b="0" i="0" u="none" strike="noStrike" kern="1200" cap="none" spc="0" normalizeH="0" baseline="0" noProof="0" dirty="0">
              <a:ln>
                <a:noFill/>
              </a:ln>
              <a:solidFill>
                <a:schemeClr val="accent3">
                  <a:lumMod val="50000"/>
                </a:schemeClr>
              </a:solidFill>
              <a:effectLst/>
              <a:uLnTx/>
              <a:uFillTx/>
              <a:latin typeface="w_Aramesh Black" panose="02000500000000020004" pitchFamily="2" charset="-78"/>
              <a:ea typeface="w_Aramesh Black" panose="02000500000000020004" pitchFamily="2" charset="-78"/>
              <a:cs typeface="w_Aramesh Black" panose="02000500000000020004" pitchFamily="2" charset="-78"/>
            </a:endParaRPr>
          </a:p>
        </p:txBody>
      </p:sp>
      <p:pic>
        <p:nvPicPr>
          <p:cNvPr id="2" name="Picture 1">
            <a:extLst>
              <a:ext uri="{FF2B5EF4-FFF2-40B4-BE49-F238E27FC236}">
                <a16:creationId xmlns:a16="http://schemas.microsoft.com/office/drawing/2014/main" id="{DFDFD33B-8786-69E8-5284-71A3887217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7935" y="1808030"/>
            <a:ext cx="1499435" cy="608579"/>
          </a:xfrm>
          <a:prstGeom prst="rect">
            <a:avLst/>
          </a:prstGeom>
        </p:spPr>
      </p:pic>
      <p:cxnSp>
        <p:nvCxnSpPr>
          <p:cNvPr id="3" name="Straight Connector 2">
            <a:extLst>
              <a:ext uri="{FF2B5EF4-FFF2-40B4-BE49-F238E27FC236}">
                <a16:creationId xmlns:a16="http://schemas.microsoft.com/office/drawing/2014/main" id="{338F84E8-B700-617D-3907-17C5A83FAFEA}"/>
              </a:ext>
            </a:extLst>
          </p:cNvPr>
          <p:cNvCxnSpPr>
            <a:cxnSpLocks/>
          </p:cNvCxnSpPr>
          <p:nvPr/>
        </p:nvCxnSpPr>
        <p:spPr>
          <a:xfrm>
            <a:off x="2591709" y="2183015"/>
            <a:ext cx="6508929"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39832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FE08C81-83D6-6453-80EC-4EEDD69B35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858" y="0"/>
            <a:ext cx="9548821" cy="6858000"/>
          </a:xfrm>
          <a:prstGeom prst="rect">
            <a:avLst/>
          </a:prstGeom>
        </p:spPr>
      </p:pic>
      <p:sp>
        <p:nvSpPr>
          <p:cNvPr id="8" name="TextBox 7">
            <a:extLst>
              <a:ext uri="{FF2B5EF4-FFF2-40B4-BE49-F238E27FC236}">
                <a16:creationId xmlns:a16="http://schemas.microsoft.com/office/drawing/2014/main" id="{63FF41FD-C06B-9BBA-25B9-4929836A86EC}"/>
              </a:ext>
            </a:extLst>
          </p:cNvPr>
          <p:cNvSpPr txBox="1"/>
          <p:nvPr/>
        </p:nvSpPr>
        <p:spPr>
          <a:xfrm>
            <a:off x="6569475" y="613983"/>
            <a:ext cx="4955218" cy="6244017"/>
          </a:xfrm>
          <a:prstGeom prst="rect">
            <a:avLst/>
          </a:prstGeom>
          <a:noFill/>
        </p:spPr>
        <p:txBody>
          <a:bodyPr wrap="square">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32BFC2"/>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جلسات قرآن را افزایش بدهید</a:t>
            </a:r>
          </a:p>
          <a:p>
            <a:pPr algn="just" rtl="1">
              <a:lnSpc>
                <a:spcPct val="150000"/>
              </a:lnSpc>
              <a:defRPr/>
            </a:pPr>
            <a:r>
              <a:rPr lang="fa-IR" sz="1600" b="1" dirty="0">
                <a:solidFill>
                  <a:srgbClr val="00B0F0"/>
                </a:solidFill>
                <a:latin typeface="w_Aramesh Extra Bold" panose="02000500000000020004" pitchFamily="2" charset="-78"/>
                <a:ea typeface="w_Aramesh Extra Bold" panose="02000500000000020004" pitchFamily="2" charset="-78"/>
                <a:cs typeface="w_Aramesh Extra Bold" panose="02000500000000020004" pitchFamily="2" charset="-78"/>
              </a:rPr>
              <a:t>جلسات قرآنی را افزایش بدهید،</a:t>
            </a:r>
            <a:r>
              <a:rPr lang="fa-IR" sz="1600" b="1" dirty="0">
                <a:solidFill>
                  <a:srgbClr val="00B0F0"/>
                </a:solidFill>
                <a:latin typeface="w_Aramesh" panose="02000500000000020004" pitchFamily="2" charset="-78"/>
                <a:ea typeface="w_Aramesh" panose="02000500000000020004" pitchFamily="2" charset="-78"/>
                <a:cs typeface="w_Aramesh" panose="02000500000000020004" pitchFamily="2" charset="-78"/>
              </a:rPr>
              <a:t> </a:t>
            </a:r>
            <a:r>
              <a:rPr lang="fa-IR" sz="1600" dirty="0">
                <a:latin typeface="w_Aramesh" panose="02000500000000020004" pitchFamily="2" charset="-78"/>
                <a:ea typeface="w_Aramesh" panose="02000500000000020004" pitchFamily="2" charset="-78"/>
                <a:cs typeface="w_Aramesh" panose="02000500000000020004" pitchFamily="2" charset="-78"/>
              </a:rPr>
              <a:t>هرچه می‌توانید تعلیم و تعلّم قرآن را زیاد کنید؛ معانی قرآن، مفاهیم قرآن، اینها را زنده کنید. </a:t>
            </a:r>
            <a:r>
              <a:rPr lang="fa-IR" sz="1200" dirty="0">
                <a:latin typeface="w_Aramesh" panose="02000500000000020004" pitchFamily="2" charset="-78"/>
                <a:ea typeface="w_Aramesh" panose="02000500000000020004" pitchFamily="2" charset="-78"/>
                <a:cs typeface="w_Aramesh" panose="02000500000000020004" pitchFamily="2" charset="-78"/>
              </a:rPr>
              <a:t>(۱۳۹۶/۳/۶)</a:t>
            </a:r>
          </a:p>
          <a:p>
            <a:pPr marL="0" marR="0" lvl="0" indent="0" algn="just" defTabSz="914400" rtl="1" eaLnBrk="1" fontAlgn="auto" latinLnBrk="0" hangingPunct="1">
              <a:lnSpc>
                <a:spcPct val="150000"/>
              </a:lnSpc>
              <a:spcBef>
                <a:spcPts val="0"/>
              </a:spcBef>
              <a:spcAft>
                <a:spcPts val="0"/>
              </a:spcAft>
              <a:buClrTx/>
              <a:buSzTx/>
              <a:buFontTx/>
              <a:buNone/>
              <a:tabLst/>
              <a:defRPr/>
            </a:pPr>
            <a:r>
              <a:rPr lang="fa-IR" sz="1600" dirty="0">
                <a:effectLst/>
                <a:latin typeface="w_Aramesh" panose="02000500000000020004" pitchFamily="2" charset="-78"/>
                <a:ea typeface="w_Aramesh" panose="02000500000000020004" pitchFamily="2" charset="-78"/>
                <a:cs typeface="w_Aramesh" panose="02000500000000020004" pitchFamily="2" charset="-78"/>
              </a:rPr>
              <a:t>اینکه ما اصرار داریم بر حفظ قرآن، بر تلاوت قرآن، بر </a:t>
            </a:r>
            <a:r>
              <a:rPr lang="fa-IR" sz="1600" dirty="0">
                <a:solidFill>
                  <a:srgbClr val="00B0F0"/>
                </a:solidFill>
                <a:effectLst/>
                <a:latin typeface="w_Aramesh Extra Bold" panose="02000500000000020004" pitchFamily="2" charset="-78"/>
                <a:ea typeface="w_Aramesh Extra Bold" panose="02000500000000020004" pitchFamily="2" charset="-78"/>
                <a:cs typeface="w_Aramesh Extra Bold" panose="02000500000000020004" pitchFamily="2" charset="-78"/>
              </a:rPr>
              <a:t>گسترش جلسات قرآنی </a:t>
            </a:r>
            <a:r>
              <a:rPr lang="fa-IR" sz="1600" dirty="0">
                <a:effectLst/>
                <a:latin typeface="w_Aramesh" panose="02000500000000020004" pitchFamily="2" charset="-78"/>
                <a:ea typeface="w_Aramesh" panose="02000500000000020004" pitchFamily="2" charset="-78"/>
                <a:cs typeface="w_Aramesh" panose="02000500000000020004" pitchFamily="2" charset="-78"/>
              </a:rPr>
              <a:t>در سطح کشور، بر آموزش علوم قرآنی و فنون قرآنی ... به خاطر این است که آشنائی با اینها، فضای کشور را فضای قرآنی می‌کند. ما به این فضا احتیاج داریم. وقتی فضا قرآنی شد، انس با قرآن افزایش پیدا خواهد کرد، و انس با قرآن، موجب تدبر در قرآن و معارف قرآنی می‌شود. </a:t>
            </a:r>
            <a:r>
              <a:rPr lang="fa-IR" sz="1200" dirty="0">
                <a:effectLst/>
                <a:latin typeface="w_Aramesh" panose="02000500000000020004" pitchFamily="2" charset="-78"/>
                <a:ea typeface="w_Aramesh" panose="02000500000000020004" pitchFamily="2" charset="-78"/>
                <a:cs typeface="w_Aramesh" panose="02000500000000020004" pitchFamily="2" charset="-78"/>
              </a:rPr>
              <a:t>(۱۳۹۱/۴/۴)</a:t>
            </a:r>
            <a:endParaRPr lang="fa-IR" sz="1200" dirty="0">
              <a:solidFill>
                <a:srgbClr val="32BFC2"/>
              </a:solidFill>
              <a:latin typeface="w_Aramesh" panose="02000500000000020004" pitchFamily="2" charset="-78"/>
              <a:ea typeface="w_Aramesh" panose="02000500000000020004" pitchFamily="2" charset="-78"/>
              <a:cs typeface="w_Aramesh" panose="02000500000000020004" pitchFamily="2" charset="-78"/>
            </a:endParaRPr>
          </a:p>
          <a:p>
            <a:pPr marL="0" marR="0" lvl="0" indent="0" algn="just" defTabSz="914400" rtl="1" eaLnBrk="1" fontAlgn="auto" latinLnBrk="0" hangingPunct="1">
              <a:lnSpc>
                <a:spcPct val="150000"/>
              </a:lnSpc>
              <a:spcBef>
                <a:spcPts val="0"/>
              </a:spcBef>
              <a:spcAft>
                <a:spcPts val="0"/>
              </a:spcAft>
              <a:buClrTx/>
              <a:buSzTx/>
              <a:buFontTx/>
              <a:buNone/>
              <a:tabLst/>
              <a:defRPr/>
            </a:pPr>
            <a:r>
              <a:rPr lang="fa-IR" sz="1600" dirty="0">
                <a:effectLst/>
                <a:latin typeface="w_Aramesh" panose="02000500000000020004" pitchFamily="2" charset="-78"/>
                <a:ea typeface="w_Aramesh" panose="02000500000000020004" pitchFamily="2" charset="-78"/>
                <a:cs typeface="w_Aramesh" panose="02000500000000020004" pitchFamily="2" charset="-78"/>
              </a:rPr>
              <a:t>جلسه قرآن، تلاوت قرآن و صوت قرآن، </a:t>
            </a:r>
            <a:r>
              <a:rPr lang="fa-IR" sz="1600" dirty="0">
                <a:solidFill>
                  <a:srgbClr val="00B0F0"/>
                </a:solidFill>
                <a:effectLst/>
                <a:latin typeface="w_Aramesh Extra Bold" panose="02000500000000020004" pitchFamily="2" charset="-78"/>
                <a:ea typeface="w_Aramesh Extra Bold" panose="02000500000000020004" pitchFamily="2" charset="-78"/>
                <a:cs typeface="w_Aramesh Extra Bold" panose="02000500000000020004" pitchFamily="2" charset="-78"/>
              </a:rPr>
              <a:t>مقدّمه برای معرفت مفاهیم قرآنی است.</a:t>
            </a:r>
            <a:r>
              <a:rPr lang="fa-IR" sz="1600" dirty="0">
                <a:solidFill>
                  <a:srgbClr val="00B0F0"/>
                </a:solidFill>
                <a:effectLst/>
                <a:latin typeface="w_Aramesh" panose="02000500000000020004" pitchFamily="2" charset="-78"/>
                <a:ea typeface="w_Aramesh" panose="02000500000000020004" pitchFamily="2" charset="-78"/>
                <a:cs typeface="w_Aramesh" panose="02000500000000020004" pitchFamily="2" charset="-78"/>
              </a:rPr>
              <a:t> </a:t>
            </a:r>
            <a:r>
              <a:rPr lang="fa-IR" sz="1600" dirty="0">
                <a:effectLst/>
                <a:latin typeface="w_Aramesh" panose="02000500000000020004" pitchFamily="2" charset="-78"/>
                <a:ea typeface="w_Aramesh" panose="02000500000000020004" pitchFamily="2" charset="-78"/>
                <a:cs typeface="w_Aramesh" panose="02000500000000020004" pitchFamily="2" charset="-78"/>
              </a:rPr>
              <a:t>عیب بزرگ کار ما مسلمانها، ما امت اسلامی این‌جاست که دم از قرآن میزنیم، اما به قرآن عمل نمیکنیم؛ </a:t>
            </a:r>
            <a:r>
              <a:rPr lang="fa-IR" sz="1200" dirty="0">
                <a:effectLst/>
                <a:latin typeface="w_Aramesh" panose="02000500000000020004" pitchFamily="2" charset="-78"/>
                <a:ea typeface="w_Aramesh" panose="02000500000000020004" pitchFamily="2" charset="-78"/>
                <a:cs typeface="w_Aramesh" panose="02000500000000020004" pitchFamily="2" charset="-78"/>
              </a:rPr>
              <a:t>(۱۳۸۰/۰۷/۲۶) </a:t>
            </a:r>
            <a:endParaRPr lang="fa-IR" sz="1200" dirty="0">
              <a:solidFill>
                <a:srgbClr val="32BFC2"/>
              </a:solidFill>
              <a:effectLst/>
              <a:latin typeface="w_Aramesh" panose="02000500000000020004" pitchFamily="2" charset="-78"/>
              <a:ea typeface="w_Aramesh" panose="02000500000000020004" pitchFamily="2" charset="-78"/>
              <a:cs typeface="w_Aramesh" panose="02000500000000020004" pitchFamily="2" charset="-78"/>
            </a:endParaRPr>
          </a:p>
          <a:p>
            <a:pPr marL="0" marR="0" lvl="0" indent="0" algn="just" defTabSz="914400" rtl="1" eaLnBrk="1" fontAlgn="auto" latinLnBrk="0" hangingPunct="1">
              <a:lnSpc>
                <a:spcPct val="150000"/>
              </a:lnSpc>
              <a:spcBef>
                <a:spcPts val="0"/>
              </a:spcBef>
              <a:spcAft>
                <a:spcPts val="0"/>
              </a:spcAft>
              <a:buClrTx/>
              <a:buSzTx/>
              <a:buFontTx/>
              <a:buNone/>
              <a:tabLst/>
              <a:defRPr/>
            </a:pPr>
            <a:r>
              <a:rPr lang="fa-IR" sz="1600" dirty="0">
                <a:solidFill>
                  <a:srgbClr val="00B0F0"/>
                </a:solidFill>
                <a:effectLst/>
                <a:latin typeface="w_Aramesh Extra Bold" panose="02000500000000020004" pitchFamily="2" charset="-78"/>
                <a:ea typeface="w_Aramesh Extra Bold" panose="02000500000000020004" pitchFamily="2" charset="-78"/>
                <a:cs typeface="w_Aramesh Extra Bold" panose="02000500000000020004" pitchFamily="2" charset="-78"/>
              </a:rPr>
              <a:t>مفاهیم قرآنی مفاهیمی است برای زندگی؛ فقط معلومات نیست. </a:t>
            </a:r>
            <a:r>
              <a:rPr lang="fa-IR" sz="1600" dirty="0">
                <a:effectLst/>
                <a:latin typeface="w_Aramesh" panose="02000500000000020004" pitchFamily="2" charset="-78"/>
                <a:ea typeface="w_Aramesh" panose="02000500000000020004" pitchFamily="2" charset="-78"/>
                <a:cs typeface="w_Aramesh" panose="02000500000000020004" pitchFamily="2" charset="-78"/>
              </a:rPr>
              <a:t>گاهی انسان معلومات قرآنیاش خوب است، اما از قرآن در زندگی او هیچ اثری نیست! </a:t>
            </a:r>
            <a:r>
              <a:rPr lang="fa-IR" sz="1600" dirty="0">
                <a:solidFill>
                  <a:srgbClr val="00B0F0"/>
                </a:solidFill>
                <a:effectLst/>
                <a:latin typeface="w_Aramesh Extra Bold" panose="02000500000000020004" pitchFamily="2" charset="-78"/>
                <a:ea typeface="w_Aramesh Extra Bold" panose="02000500000000020004" pitchFamily="2" charset="-78"/>
                <a:cs typeface="w_Aramesh Extra Bold" panose="02000500000000020004" pitchFamily="2" charset="-78"/>
              </a:rPr>
              <a:t>ما باید تلاشمان این باشد که قرآن در زندگی ما تجسم پیدا کند.  </a:t>
            </a:r>
            <a:r>
              <a:rPr lang="fa-IR" sz="1200" dirty="0">
                <a:effectLst/>
                <a:latin typeface="w_Aramesh" panose="02000500000000020004" pitchFamily="2" charset="-78"/>
                <a:ea typeface="w_Aramesh" panose="02000500000000020004" pitchFamily="2" charset="-78"/>
                <a:cs typeface="w_Aramesh" panose="02000500000000020004" pitchFamily="2" charset="-78"/>
              </a:rPr>
              <a:t>(۱۳۸۸/۷/۲۸)</a:t>
            </a:r>
            <a:endParaRPr kumimoji="0" lang="fa-IR" sz="1800" b="0" i="0" u="none" strike="noStrike" kern="1200" cap="none" spc="0" normalizeH="0" baseline="0" noProof="0" dirty="0">
              <a:ln>
                <a:noFill/>
              </a:ln>
              <a:solidFill>
                <a:srgbClr val="32BFC2"/>
              </a:solidFill>
              <a:effectLst/>
              <a:uLnTx/>
              <a:uFillTx/>
              <a:latin typeface="w_Aramesh Black" panose="02000500000000020004" pitchFamily="2" charset="-78"/>
              <a:ea typeface="w_Aramesh Black" panose="02000500000000020004" pitchFamily="2" charset="-78"/>
              <a:cs typeface="w_Aramesh Black" panose="02000500000000020004" pitchFamily="2" charset="-78"/>
            </a:endParaRPr>
          </a:p>
          <a:p>
            <a:pPr marL="0" marR="0" lvl="0" indent="0" algn="r" defTabSz="914400" rtl="1" eaLnBrk="1" fontAlgn="auto" latinLnBrk="0" hangingPunct="1">
              <a:lnSpc>
                <a:spcPct val="150000"/>
              </a:lnSpc>
              <a:spcBef>
                <a:spcPts val="0"/>
              </a:spcBef>
              <a:spcAft>
                <a:spcPts val="0"/>
              </a:spcAft>
              <a:buClrTx/>
              <a:buSzTx/>
              <a:buFontTx/>
              <a:buNone/>
              <a:tabLst/>
              <a:defRPr/>
            </a:pPr>
            <a:endParaRPr lang="fa-IR" dirty="0">
              <a:solidFill>
                <a:srgbClr val="32BFC2"/>
              </a:solidFill>
              <a:latin typeface="w_Aramesh Black" panose="02000500000000020004" pitchFamily="2" charset="-78"/>
              <a:ea typeface="w_Aramesh Black" panose="02000500000000020004" pitchFamily="2" charset="-78"/>
              <a:cs typeface="w_Aramesh Black" panose="02000500000000020004" pitchFamily="2" charset="-78"/>
            </a:endParaRPr>
          </a:p>
          <a:p>
            <a:pPr marL="0" marR="0" lvl="0" indent="0" algn="r" defTabSz="914400" rtl="1" eaLnBrk="1" fontAlgn="auto" latinLnBrk="0" hangingPunct="1">
              <a:lnSpc>
                <a:spcPct val="150000"/>
              </a:lnSpc>
              <a:spcBef>
                <a:spcPts val="0"/>
              </a:spcBef>
              <a:spcAft>
                <a:spcPts val="0"/>
              </a:spcAft>
              <a:buClrTx/>
              <a:buSzTx/>
              <a:buFontTx/>
              <a:buNone/>
              <a:tabLst/>
              <a:defRPr/>
            </a:pPr>
            <a:endParaRPr kumimoji="0" lang="fa-IR" sz="1800" b="0" i="0" u="none" strike="noStrike" kern="1200" cap="none" spc="0" normalizeH="0" baseline="0" noProof="0" dirty="0">
              <a:ln>
                <a:noFill/>
              </a:ln>
              <a:solidFill>
                <a:srgbClr val="32BFC2"/>
              </a:solidFill>
              <a:effectLst/>
              <a:uLnTx/>
              <a:uFillTx/>
              <a:latin typeface="w_Aramesh Black" panose="02000500000000020004" pitchFamily="2" charset="-78"/>
              <a:ea typeface="w_Aramesh Black" panose="02000500000000020004" pitchFamily="2" charset="-78"/>
              <a:cs typeface="w_Aramesh Black" panose="02000500000000020004" pitchFamily="2" charset="-78"/>
            </a:endParaRPr>
          </a:p>
        </p:txBody>
      </p:sp>
      <p:cxnSp>
        <p:nvCxnSpPr>
          <p:cNvPr id="2" name="Straight Connector 1">
            <a:extLst>
              <a:ext uri="{FF2B5EF4-FFF2-40B4-BE49-F238E27FC236}">
                <a16:creationId xmlns:a16="http://schemas.microsoft.com/office/drawing/2014/main" id="{7B82CF0A-CE7D-53A2-CEA9-D6F218042EBA}"/>
              </a:ext>
            </a:extLst>
          </p:cNvPr>
          <p:cNvCxnSpPr>
            <a:cxnSpLocks/>
          </p:cNvCxnSpPr>
          <p:nvPr/>
        </p:nvCxnSpPr>
        <p:spPr>
          <a:xfrm>
            <a:off x="6649375" y="931263"/>
            <a:ext cx="1643395"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460193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2CDA75-A170-6010-79E5-130B6FF20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18" y="0"/>
            <a:ext cx="12216518" cy="7329268"/>
          </a:xfrm>
          <a:prstGeom prst="rect">
            <a:avLst/>
          </a:prstGeom>
        </p:spPr>
      </p:pic>
    </p:spTree>
    <p:extLst>
      <p:ext uri="{BB962C8B-B14F-4D97-AF65-F5344CB8AC3E}">
        <p14:creationId xmlns:p14="http://schemas.microsoft.com/office/powerpoint/2010/main" val="1710148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F9331-D43D-0C22-6135-DF4448B707A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4F8D84E-34C4-1C52-3D4C-E1CC762B59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499" y="0"/>
            <a:ext cx="11431002" cy="6858000"/>
          </a:xfrm>
          <a:prstGeom prst="rect">
            <a:avLst/>
          </a:prstGeom>
        </p:spPr>
      </p:pic>
    </p:spTree>
    <p:extLst>
      <p:ext uri="{BB962C8B-B14F-4D97-AF65-F5344CB8AC3E}">
        <p14:creationId xmlns:p14="http://schemas.microsoft.com/office/powerpoint/2010/main" val="26275946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7A12E-0F2B-0BE8-BB77-2258A589E46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AE7E831-590B-55FC-E9F9-91C22B1A9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377" y="0"/>
            <a:ext cx="4848301" cy="6858000"/>
          </a:xfrm>
          <a:prstGeom prst="rect">
            <a:avLst/>
          </a:prstGeom>
        </p:spPr>
      </p:pic>
      <p:sp>
        <p:nvSpPr>
          <p:cNvPr id="6" name="TextBox 5">
            <a:extLst>
              <a:ext uri="{FF2B5EF4-FFF2-40B4-BE49-F238E27FC236}">
                <a16:creationId xmlns:a16="http://schemas.microsoft.com/office/drawing/2014/main" id="{C58CD847-0A97-0773-B778-DFB18E633074}"/>
              </a:ext>
            </a:extLst>
          </p:cNvPr>
          <p:cNvSpPr txBox="1"/>
          <p:nvPr/>
        </p:nvSpPr>
        <p:spPr>
          <a:xfrm>
            <a:off x="4602257" y="2345109"/>
            <a:ext cx="6335033" cy="4031873"/>
          </a:xfrm>
          <a:prstGeom prst="rect">
            <a:avLst/>
          </a:prstGeom>
          <a:noFill/>
        </p:spPr>
        <p:txBody>
          <a:bodyPr wrap="square">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2800" b="0" i="0" u="none" strike="noStrike" kern="1200" cap="none" spc="0" normalizeH="0" baseline="0" noProof="0" dirty="0">
                <a:ln>
                  <a:noFill/>
                </a:ln>
                <a:solidFill>
                  <a:srgbClr val="32BFC2"/>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«تلاوت تدبری»</a:t>
            </a:r>
          </a:p>
          <a:p>
            <a:pPr marL="0" marR="0" lvl="0" indent="0" algn="just" defTabSz="914400" rtl="1" eaLnBrk="1" fontAlgn="auto" latinLnBrk="0" hangingPunct="1">
              <a:lnSpc>
                <a:spcPct val="15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«تلاوت را باید با تدبّر انجام داد. البتّه مشکل مردم عزیز ما این است که با زبان قرآن آشنایی درستی ندارند... یکی از کارهای مهم این است که ما بتوانیم تلاوت قرآن را بیامیزیم به ترجمه تفسیری، نه ترجمه صِرفِ معنی کلمات... این را بایستی متخصّصین کار قرآن و کسانی که سرگرم این مسائل‌اند، یک راهی پیدا کنند که ما بتوانیم در محافل قرآنی که تلاوت قرآن می‌شود، به نحوی ترجمه را هم وارد کنیم... شبیه این را قبل از انقلاب بنده در جلساتی که درباره‌ی مسائل قرآنی صحبت می‌کردم [انجام می‌دادم]. این‌جوری بود که من شرح مفصّلی را ــ مثلاً به قدر شاید یک ساعت ــ درباره‌ی یک موضوعی بحث می‌کردم؛ آیات آن موضوع را انتخاب کرده بودیم. بعد از صحبت من، یک نفر از قرّاء،]...[ می‌آمدند (روی منبر) می‌نشستند (و تلاوت قرآن می‌کردند)؛ من می‌گفتم [دیگران] قرآن را در مجالس مقدّمه‌ی سخنرانی قرار میدهند، من سخنرانی‌ام را مقدّمه‌ی قرآن قرار می‌دهم.»</a:t>
            </a:r>
          </a:p>
        </p:txBody>
      </p:sp>
      <p:cxnSp>
        <p:nvCxnSpPr>
          <p:cNvPr id="2" name="Straight Connector 1">
            <a:extLst>
              <a:ext uri="{FF2B5EF4-FFF2-40B4-BE49-F238E27FC236}">
                <a16:creationId xmlns:a16="http://schemas.microsoft.com/office/drawing/2014/main" id="{93D53118-D312-72BC-967C-EFF38A0EF9CA}"/>
              </a:ext>
            </a:extLst>
          </p:cNvPr>
          <p:cNvCxnSpPr>
            <a:cxnSpLocks/>
          </p:cNvCxnSpPr>
          <p:nvPr/>
        </p:nvCxnSpPr>
        <p:spPr>
          <a:xfrm>
            <a:off x="5182647" y="2747498"/>
            <a:ext cx="3330153"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051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8E1DE-4BFA-910B-01C8-A60644C4894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D0376ED-3E60-DF88-9793-E1F69F0AD1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016" y="-182884"/>
            <a:ext cx="11774658" cy="7064176"/>
          </a:xfrm>
          <a:prstGeom prst="rect">
            <a:avLst/>
          </a:prstGeom>
        </p:spPr>
      </p:pic>
      <p:sp>
        <p:nvSpPr>
          <p:cNvPr id="4" name="TextBox 3">
            <a:extLst>
              <a:ext uri="{FF2B5EF4-FFF2-40B4-BE49-F238E27FC236}">
                <a16:creationId xmlns:a16="http://schemas.microsoft.com/office/drawing/2014/main" id="{63BF0668-67A0-11A0-0E41-033C622CF42B}"/>
              </a:ext>
            </a:extLst>
          </p:cNvPr>
          <p:cNvSpPr txBox="1"/>
          <p:nvPr/>
        </p:nvSpPr>
        <p:spPr>
          <a:xfrm>
            <a:off x="8133657" y="522820"/>
            <a:ext cx="3401851" cy="754758"/>
          </a:xfrm>
          <a:prstGeom prst="rect">
            <a:avLst/>
          </a:prstGeom>
          <a:noFill/>
        </p:spPr>
        <p:txBody>
          <a:bodyPr wrap="square">
            <a:spAutoFit/>
          </a:bodyPr>
          <a:lstStyle/>
          <a:p>
            <a:pPr rtl="1">
              <a:lnSpc>
                <a:spcPct val="107000"/>
              </a:lnSpc>
              <a:spcAft>
                <a:spcPts val="800"/>
              </a:spcAft>
            </a:pPr>
            <a:r>
              <a:rPr lang="fa-IR" sz="800" dirty="0">
                <a:effectLst/>
                <a:latin typeface="w_Aramesh" panose="02000500000000020004" pitchFamily="2" charset="-78"/>
                <a:ea typeface="w_Aramesh" panose="02000500000000020004" pitchFamily="2" charset="-78"/>
                <a:cs typeface="w_Aramesh" panose="02000500000000020004" pitchFamily="2" charset="-78"/>
              </a:rPr>
              <a:t>امام صادق علیه‌السلام ، اصول کافی، جلد ۲، صفحه ۶۰۹   </a:t>
            </a:r>
          </a:p>
          <a:p>
            <a:pPr rtl="1">
              <a:lnSpc>
                <a:spcPct val="107000"/>
              </a:lnSpc>
              <a:spcAft>
                <a:spcPts val="800"/>
              </a:spcAft>
            </a:pPr>
            <a:r>
              <a:rPr lang="fa-IR" sz="2600" b="1" dirty="0">
                <a:effectLst/>
                <a:latin typeface="w_Aramesh" panose="02000500000000020004" pitchFamily="2" charset="-78"/>
                <a:ea typeface="w_Aramesh" panose="02000500000000020004" pitchFamily="2" charset="-78"/>
                <a:cs typeface="w_Aramesh" panose="02000500000000020004" pitchFamily="2" charset="-78"/>
              </a:rPr>
              <a:t> اَلْقُ</a:t>
            </a:r>
            <a:r>
              <a:rPr lang="fa-IR" sz="2600" b="1" dirty="0">
                <a:latin typeface="w_Aramesh" panose="02000500000000020004" pitchFamily="2" charset="-78"/>
                <a:ea typeface="w_Aramesh" panose="02000500000000020004" pitchFamily="2" charset="-78"/>
                <a:cs typeface="w_Aramesh" panose="02000500000000020004" pitchFamily="2" charset="-78"/>
              </a:rPr>
              <a:t>ـ</a:t>
            </a:r>
            <a:r>
              <a:rPr lang="fa-IR" sz="2600" b="1" dirty="0">
                <a:effectLst/>
                <a:latin typeface="w_Aramesh" panose="02000500000000020004" pitchFamily="2" charset="-78"/>
                <a:ea typeface="w_Aramesh" panose="02000500000000020004" pitchFamily="2" charset="-78"/>
                <a:cs typeface="w_Aramesh" panose="02000500000000020004" pitchFamily="2" charset="-78"/>
              </a:rPr>
              <a:t>رْآنُ عَهْدُ اَللَّهِ إِلَى خَلْقِهِ</a:t>
            </a:r>
            <a:endParaRPr lang="fa-IR" sz="1800" dirty="0">
              <a:effectLst/>
              <a:latin typeface="w_Aramesh" panose="02000500000000020004" pitchFamily="2" charset="-78"/>
              <a:ea typeface="w_Aramesh" panose="02000500000000020004" pitchFamily="2" charset="-78"/>
              <a:cs typeface="w_Aramesh" panose="02000500000000020004" pitchFamily="2" charset="-78"/>
            </a:endParaRPr>
          </a:p>
        </p:txBody>
      </p:sp>
    </p:spTree>
    <p:extLst>
      <p:ext uri="{BB962C8B-B14F-4D97-AF65-F5344CB8AC3E}">
        <p14:creationId xmlns:p14="http://schemas.microsoft.com/office/powerpoint/2010/main" val="3674995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9245C"/>
        </a:solidFill>
        <a:effectLst/>
      </p:bgPr>
    </p:bg>
    <p:spTree>
      <p:nvGrpSpPr>
        <p:cNvPr id="1" name="">
          <a:extLst>
            <a:ext uri="{FF2B5EF4-FFF2-40B4-BE49-F238E27FC236}">
              <a16:creationId xmlns:a16="http://schemas.microsoft.com/office/drawing/2014/main" id="{C997FD48-2E7A-B8BE-FFAD-A7C71C960789}"/>
            </a:ext>
          </a:extLst>
        </p:cNvPr>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7453ECD7-9355-1054-909D-DF620844F521}"/>
              </a:ext>
            </a:extLst>
          </p:cNvPr>
          <p:cNvCxnSpPr/>
          <p:nvPr/>
        </p:nvCxnSpPr>
        <p:spPr>
          <a:xfrm>
            <a:off x="772886" y="1230738"/>
            <a:ext cx="10646228" cy="0"/>
          </a:xfrm>
          <a:prstGeom prst="line">
            <a:avLst/>
          </a:prstGeom>
          <a:ln w="31750">
            <a:solidFill>
              <a:srgbClr val="DDB069"/>
            </a:solidFill>
          </a:ln>
        </p:spPr>
        <p:style>
          <a:lnRef idx="1">
            <a:schemeClr val="dk1"/>
          </a:lnRef>
          <a:fillRef idx="0">
            <a:schemeClr val="dk1"/>
          </a:fillRef>
          <a:effectRef idx="0">
            <a:schemeClr val="dk1"/>
          </a:effectRef>
          <a:fontRef idx="minor">
            <a:schemeClr val="tx1"/>
          </a:fontRef>
        </p:style>
      </p:cxnSp>
      <p:pic>
        <p:nvPicPr>
          <p:cNvPr id="16" name="Picture 15">
            <a:extLst>
              <a:ext uri="{FF2B5EF4-FFF2-40B4-BE49-F238E27FC236}">
                <a16:creationId xmlns:a16="http://schemas.microsoft.com/office/drawing/2014/main" id="{1A7EDE98-5B7D-2F27-DB02-90DD959A5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5725" y="757447"/>
            <a:ext cx="3941685" cy="1219104"/>
          </a:xfrm>
          <a:prstGeom prst="rect">
            <a:avLst/>
          </a:prstGeom>
        </p:spPr>
      </p:pic>
      <p:pic>
        <p:nvPicPr>
          <p:cNvPr id="9" name="Picture 8">
            <a:extLst>
              <a:ext uri="{FF2B5EF4-FFF2-40B4-BE49-F238E27FC236}">
                <a16:creationId xmlns:a16="http://schemas.microsoft.com/office/drawing/2014/main" id="{B0FABE8B-DD37-FDE4-CF1A-AD4E8CEA9D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7624" y="2208768"/>
            <a:ext cx="4716106" cy="1914137"/>
          </a:xfrm>
          <a:prstGeom prst="rect">
            <a:avLst/>
          </a:prstGeom>
        </p:spPr>
      </p:pic>
      <p:pic>
        <p:nvPicPr>
          <p:cNvPr id="13" name="Picture 12">
            <a:extLst>
              <a:ext uri="{FF2B5EF4-FFF2-40B4-BE49-F238E27FC236}">
                <a16:creationId xmlns:a16="http://schemas.microsoft.com/office/drawing/2014/main" id="{CCB96C65-AEA5-0C45-9D9B-75F5982961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0250" y="4964673"/>
            <a:ext cx="3479852" cy="1893328"/>
          </a:xfrm>
          <a:prstGeom prst="rect">
            <a:avLst/>
          </a:prstGeom>
        </p:spPr>
      </p:pic>
      <p:sp>
        <p:nvSpPr>
          <p:cNvPr id="15" name="Subtitle 2">
            <a:extLst>
              <a:ext uri="{FF2B5EF4-FFF2-40B4-BE49-F238E27FC236}">
                <a16:creationId xmlns:a16="http://schemas.microsoft.com/office/drawing/2014/main" id="{048503F8-3892-7FD1-A390-9E744E87E1A2}"/>
              </a:ext>
            </a:extLst>
          </p:cNvPr>
          <p:cNvSpPr txBox="1">
            <a:spLocks/>
          </p:cNvSpPr>
          <p:nvPr/>
        </p:nvSpPr>
        <p:spPr>
          <a:xfrm>
            <a:off x="4221835" y="1050389"/>
            <a:ext cx="3748329" cy="6931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3200" b="0" i="0" u="none" strike="noStrike" kern="1200" cap="none" spc="0" normalizeH="0" baseline="0" noProof="0" dirty="0">
                <a:ln>
                  <a:noFill/>
                </a:ln>
                <a:solidFill>
                  <a:srgbClr val="29245C"/>
                </a:solidFill>
                <a:effectLst/>
                <a:uLnTx/>
                <a:uFillTx/>
                <a:latin typeface="Ray ExtraBlack" panose="02000504000000020004" pitchFamily="2" charset="-78"/>
                <a:ea typeface="Ray" panose="02000504000000020004" pitchFamily="2" charset="-78"/>
                <a:cs typeface="Ray ExtraBlack" panose="02000504000000020004" pitchFamily="2" charset="-78"/>
              </a:rPr>
              <a:t>۱. زندگی با آیه‌ها چیست؟</a:t>
            </a:r>
            <a:endParaRPr kumimoji="0" lang="en-US" sz="3200" b="0" i="0" u="none" strike="noStrike" kern="1200" cap="none" spc="0" normalizeH="0" baseline="0" noProof="0" dirty="0">
              <a:ln>
                <a:noFill/>
              </a:ln>
              <a:solidFill>
                <a:srgbClr val="29245C"/>
              </a:solidFill>
              <a:effectLst/>
              <a:uLnTx/>
              <a:uFillTx/>
              <a:latin typeface="Ray ExtraBlack" panose="02000504000000020004" pitchFamily="2" charset="-78"/>
              <a:ea typeface="+mn-ea"/>
              <a:cs typeface="Ray ExtraBlack" panose="02000504000000020004" pitchFamily="2" charset="-78"/>
            </a:endParaRPr>
          </a:p>
        </p:txBody>
      </p:sp>
      <p:pic>
        <p:nvPicPr>
          <p:cNvPr id="17" name="Picture 16">
            <a:extLst>
              <a:ext uri="{FF2B5EF4-FFF2-40B4-BE49-F238E27FC236}">
                <a16:creationId xmlns:a16="http://schemas.microsoft.com/office/drawing/2014/main" id="{F6C316C8-C48A-779F-57CD-179995A842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25002" y="4626592"/>
            <a:ext cx="1698171" cy="2001340"/>
          </a:xfrm>
          <a:prstGeom prst="rect">
            <a:avLst/>
          </a:prstGeom>
        </p:spPr>
      </p:pic>
    </p:spTree>
    <p:extLst>
      <p:ext uri="{BB962C8B-B14F-4D97-AF65-F5344CB8AC3E}">
        <p14:creationId xmlns:p14="http://schemas.microsoft.com/office/powerpoint/2010/main" val="24109550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AC805-E05B-E029-6467-A029F66392F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6C0BE3F-66C7-B790-2E5D-3D2EF9A06C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499" y="0"/>
            <a:ext cx="11431002" cy="6858000"/>
          </a:xfrm>
          <a:prstGeom prst="rect">
            <a:avLst/>
          </a:prstGeom>
        </p:spPr>
      </p:pic>
    </p:spTree>
    <p:extLst>
      <p:ext uri="{BB962C8B-B14F-4D97-AF65-F5344CB8AC3E}">
        <p14:creationId xmlns:p14="http://schemas.microsoft.com/office/powerpoint/2010/main" val="3572619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1DE26-FC83-EE67-C90C-A29E4875F6A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A0C41B1-5803-8A4C-2477-A5F375F6B5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499" y="0"/>
            <a:ext cx="11431002" cy="6858000"/>
          </a:xfrm>
          <a:prstGeom prst="rect">
            <a:avLst/>
          </a:prstGeom>
        </p:spPr>
      </p:pic>
    </p:spTree>
    <p:extLst>
      <p:ext uri="{BB962C8B-B14F-4D97-AF65-F5344CB8AC3E}">
        <p14:creationId xmlns:p14="http://schemas.microsoft.com/office/powerpoint/2010/main" val="3326896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77B95-A150-1626-26BE-8252E7C3266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68D1644-EE87-CDA2-F446-CBF408A5354B}"/>
              </a:ext>
            </a:extLst>
          </p:cNvPr>
          <p:cNvPicPr>
            <a:picLocks noChangeAspect="1"/>
          </p:cNvPicPr>
          <p:nvPr/>
        </p:nvPicPr>
        <p:blipFill>
          <a:blip r:embed="rId2"/>
          <a:srcRect l="54091" t="21260" b="8986"/>
          <a:stretch/>
        </p:blipFill>
        <p:spPr>
          <a:xfrm>
            <a:off x="6610341" y="2275664"/>
            <a:ext cx="4967369" cy="4374838"/>
          </a:xfrm>
          <a:prstGeom prst="rect">
            <a:avLst/>
          </a:prstGeom>
        </p:spPr>
      </p:pic>
      <p:pic>
        <p:nvPicPr>
          <p:cNvPr id="4" name="Picture 3">
            <a:extLst>
              <a:ext uri="{FF2B5EF4-FFF2-40B4-BE49-F238E27FC236}">
                <a16:creationId xmlns:a16="http://schemas.microsoft.com/office/drawing/2014/main" id="{FFF9760F-26B9-859D-9185-584F83518B6E}"/>
              </a:ext>
            </a:extLst>
          </p:cNvPr>
          <p:cNvPicPr>
            <a:picLocks noChangeAspect="1"/>
          </p:cNvPicPr>
          <p:nvPr/>
        </p:nvPicPr>
        <p:blipFill>
          <a:blip r:embed="rId3"/>
          <a:stretch>
            <a:fillRect/>
          </a:stretch>
        </p:blipFill>
        <p:spPr>
          <a:xfrm>
            <a:off x="614290" y="21372"/>
            <a:ext cx="6191250" cy="6836628"/>
          </a:xfrm>
          <a:prstGeom prst="rect">
            <a:avLst/>
          </a:prstGeom>
        </p:spPr>
      </p:pic>
      <p:sp>
        <p:nvSpPr>
          <p:cNvPr id="7" name="TextBox 6">
            <a:extLst>
              <a:ext uri="{FF2B5EF4-FFF2-40B4-BE49-F238E27FC236}">
                <a16:creationId xmlns:a16="http://schemas.microsoft.com/office/drawing/2014/main" id="{6BEAD18B-22BA-DF23-3747-2142F73FD0CA}"/>
              </a:ext>
            </a:extLst>
          </p:cNvPr>
          <p:cNvSpPr txBox="1"/>
          <p:nvPr/>
        </p:nvSpPr>
        <p:spPr>
          <a:xfrm>
            <a:off x="7104550" y="666762"/>
            <a:ext cx="4613837" cy="1608902"/>
          </a:xfrm>
          <a:prstGeom prst="rect">
            <a:avLst/>
          </a:prstGeom>
          <a:noFill/>
        </p:spPr>
        <p:txBody>
          <a:bodyPr wrap="square">
            <a:spAutoFit/>
          </a:bodyPr>
          <a:lstStyle/>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5400" b="0" i="0" u="none" kern="1200" cap="none" spc="0" normalizeH="0" baseline="0" noProof="0" dirty="0">
                <a:ln>
                  <a:noFill/>
                </a:ln>
                <a:solidFill>
                  <a:srgbClr val="FE690E"/>
                </a:solidFill>
                <a:effectLst>
                  <a:outerShdw blurRad="38100" dist="38100" dir="2700000" algn="tl">
                    <a:srgbClr val="000000">
                      <a:alpha val="43137"/>
                    </a:srgbClr>
                  </a:outerShdw>
                </a:effectLst>
                <a:uLnTx/>
                <a:uFillTx/>
                <a:latin typeface="w_Aramesh Black" panose="02000500000000020004" pitchFamily="2" charset="-78"/>
                <a:ea typeface="w_Aramesh Black" panose="02000500000000020004" pitchFamily="2" charset="-78"/>
                <a:cs typeface="w_Aramesh Black" panose="02000500000000020004" pitchFamily="2" charset="-78"/>
              </a:rPr>
              <a:t>دستیار هوشمند </a:t>
            </a:r>
            <a:r>
              <a:rPr kumimoji="0" lang="fa-IR" sz="5400" b="0" i="0" u="none" kern="1200" cap="none" spc="0" normalizeH="0" baseline="0" noProof="0" dirty="0">
                <a:ln>
                  <a:noFill/>
                </a:ln>
                <a:solidFill>
                  <a:srgbClr val="00FF00"/>
                </a:solidFill>
                <a:effectLst>
                  <a:outerShdw blurRad="38100" dist="38100" dir="2700000" algn="tl">
                    <a:srgbClr val="000000">
                      <a:alpha val="43137"/>
                    </a:srgbClr>
                  </a:outerShdw>
                </a:effectLst>
                <a:uLnTx/>
                <a:uFillTx/>
                <a:latin typeface="w_Aramesh Black" panose="02000500000000020004" pitchFamily="2" charset="-78"/>
                <a:ea typeface="w_Aramesh Black" panose="02000500000000020004" pitchFamily="2" charset="-78"/>
                <a:cs typeface="w_Aramesh Black" panose="02000500000000020004" pitchFamily="2" charset="-78"/>
              </a:rPr>
              <a:t>تولیــــــد محتوا</a:t>
            </a:r>
            <a:endParaRPr kumimoji="0" lang="fa-IR" sz="6600" b="0" i="0" u="none" kern="1200" cap="none" spc="0" normalizeH="0" baseline="0" noProof="0" dirty="0">
              <a:ln>
                <a:noFill/>
              </a:ln>
              <a:solidFill>
                <a:srgbClr val="00FF00"/>
              </a:solidFill>
              <a:effectLst>
                <a:outerShdw blurRad="38100" dist="38100" dir="2700000" algn="tl">
                  <a:srgbClr val="000000">
                    <a:alpha val="43137"/>
                  </a:srgbClr>
                </a:outerShdw>
              </a:effectLst>
              <a:uLnTx/>
              <a:uFillTx/>
              <a:latin typeface="w_Aramesh Black" panose="02000500000000020004" pitchFamily="2" charset="-78"/>
              <a:ea typeface="w_Aramesh Black" panose="02000500000000020004" pitchFamily="2" charset="-78"/>
              <a:cs typeface="w_Aramesh Black" panose="02000500000000020004" pitchFamily="2" charset="-78"/>
            </a:endParaRPr>
          </a:p>
        </p:txBody>
      </p:sp>
    </p:spTree>
    <p:extLst>
      <p:ext uri="{BB962C8B-B14F-4D97-AF65-F5344CB8AC3E}">
        <p14:creationId xmlns:p14="http://schemas.microsoft.com/office/powerpoint/2010/main" val="7543525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1CA10-D7D7-E480-4BFC-DE83560583A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C9C1A0C-75E9-02D4-3F42-C10840A0A753}"/>
              </a:ext>
            </a:extLst>
          </p:cNvPr>
          <p:cNvPicPr>
            <a:picLocks noChangeAspect="1"/>
          </p:cNvPicPr>
          <p:nvPr/>
        </p:nvPicPr>
        <p:blipFill>
          <a:blip r:embed="rId2"/>
          <a:stretch>
            <a:fillRect/>
          </a:stretch>
        </p:blipFill>
        <p:spPr>
          <a:xfrm>
            <a:off x="298500" y="466725"/>
            <a:ext cx="5667375" cy="5924550"/>
          </a:xfrm>
          <a:prstGeom prst="rect">
            <a:avLst/>
          </a:prstGeom>
        </p:spPr>
      </p:pic>
      <p:pic>
        <p:nvPicPr>
          <p:cNvPr id="16" name="Picture 15">
            <a:extLst>
              <a:ext uri="{FF2B5EF4-FFF2-40B4-BE49-F238E27FC236}">
                <a16:creationId xmlns:a16="http://schemas.microsoft.com/office/drawing/2014/main" id="{C078BF76-21FE-237F-3B87-3D1966BD017E}"/>
              </a:ext>
            </a:extLst>
          </p:cNvPr>
          <p:cNvPicPr>
            <a:picLocks noChangeAspect="1"/>
          </p:cNvPicPr>
          <p:nvPr/>
        </p:nvPicPr>
        <p:blipFill>
          <a:blip r:embed="rId3"/>
          <a:stretch>
            <a:fillRect/>
          </a:stretch>
        </p:blipFill>
        <p:spPr>
          <a:xfrm>
            <a:off x="6437142" y="1012874"/>
            <a:ext cx="4832252" cy="4832252"/>
          </a:xfrm>
          <a:prstGeom prst="rect">
            <a:avLst/>
          </a:prstGeom>
        </p:spPr>
      </p:pic>
    </p:spTree>
    <p:extLst>
      <p:ext uri="{BB962C8B-B14F-4D97-AF65-F5344CB8AC3E}">
        <p14:creationId xmlns:p14="http://schemas.microsoft.com/office/powerpoint/2010/main" val="23403383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CE17F-EB07-F576-10F5-307DE503387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CDBAAF6-A9C0-8B73-9EC6-CBFC5EF3D33F}"/>
              </a:ext>
            </a:extLst>
          </p:cNvPr>
          <p:cNvPicPr>
            <a:picLocks noChangeAspect="1"/>
          </p:cNvPicPr>
          <p:nvPr/>
        </p:nvPicPr>
        <p:blipFill>
          <a:blip r:embed="rId2"/>
          <a:srcRect b="7712"/>
          <a:stretch/>
        </p:blipFill>
        <p:spPr>
          <a:xfrm>
            <a:off x="6435920" y="305837"/>
            <a:ext cx="4832962" cy="6246325"/>
          </a:xfrm>
          <a:prstGeom prst="rect">
            <a:avLst/>
          </a:prstGeom>
        </p:spPr>
      </p:pic>
      <p:pic>
        <p:nvPicPr>
          <p:cNvPr id="6" name="Picture 5">
            <a:extLst>
              <a:ext uri="{FF2B5EF4-FFF2-40B4-BE49-F238E27FC236}">
                <a16:creationId xmlns:a16="http://schemas.microsoft.com/office/drawing/2014/main" id="{CEF2D677-9C87-D864-9460-71632D2F8141}"/>
              </a:ext>
            </a:extLst>
          </p:cNvPr>
          <p:cNvPicPr>
            <a:picLocks noChangeAspect="1"/>
          </p:cNvPicPr>
          <p:nvPr/>
        </p:nvPicPr>
        <p:blipFill>
          <a:blip r:embed="rId3"/>
          <a:stretch>
            <a:fillRect/>
          </a:stretch>
        </p:blipFill>
        <p:spPr>
          <a:xfrm>
            <a:off x="944270" y="1211581"/>
            <a:ext cx="4811811" cy="5340581"/>
          </a:xfrm>
          <a:prstGeom prst="rect">
            <a:avLst/>
          </a:prstGeom>
        </p:spPr>
      </p:pic>
    </p:spTree>
    <p:extLst>
      <p:ext uri="{BB962C8B-B14F-4D97-AF65-F5344CB8AC3E}">
        <p14:creationId xmlns:p14="http://schemas.microsoft.com/office/powerpoint/2010/main" val="23102838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4D8306-34E3-C56F-551D-390339C3CA8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756740" y="242667"/>
            <a:ext cx="10678520" cy="6372665"/>
          </a:xfrm>
          <a:prstGeom prst="rect">
            <a:avLst/>
          </a:prstGeom>
        </p:spPr>
      </p:pic>
    </p:spTree>
    <p:extLst>
      <p:ext uri="{BB962C8B-B14F-4D97-AF65-F5344CB8AC3E}">
        <p14:creationId xmlns:p14="http://schemas.microsoft.com/office/powerpoint/2010/main" val="21550961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12E42B1-54BF-4F20-B2C6-D40BA96C9546}"/>
              </a:ext>
            </a:extLst>
          </p:cNvPr>
          <p:cNvGrpSpPr/>
          <p:nvPr/>
        </p:nvGrpSpPr>
        <p:grpSpPr>
          <a:xfrm>
            <a:off x="0" y="-5804"/>
            <a:ext cx="12202407" cy="6877870"/>
            <a:chOff x="0" y="-5804"/>
            <a:chExt cx="12202407" cy="6877870"/>
          </a:xfrm>
        </p:grpSpPr>
        <p:pic>
          <p:nvPicPr>
            <p:cNvPr id="21" name="Picture 20">
              <a:extLst>
                <a:ext uri="{FF2B5EF4-FFF2-40B4-BE49-F238E27FC236}">
                  <a16:creationId xmlns:a16="http://schemas.microsoft.com/office/drawing/2014/main" id="{3E94C346-03E8-9452-F34B-A54F8FFD820D}"/>
                </a:ext>
              </a:extLst>
            </p:cNvPr>
            <p:cNvPicPr>
              <a:picLocks noChangeAspect="1"/>
            </p:cNvPicPr>
            <p:nvPr/>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032498" y="4536832"/>
              <a:ext cx="4138859" cy="2326972"/>
            </a:xfrm>
            <a:prstGeom prst="rect">
              <a:avLst/>
            </a:prstGeom>
          </p:spPr>
        </p:pic>
        <p:pic>
          <p:nvPicPr>
            <p:cNvPr id="19" name="Picture 18">
              <a:extLst>
                <a:ext uri="{FF2B5EF4-FFF2-40B4-BE49-F238E27FC236}">
                  <a16:creationId xmlns:a16="http://schemas.microsoft.com/office/drawing/2014/main" id="{9AF65B20-F3F2-96E5-29E2-234DA14DE437}"/>
                </a:ext>
              </a:extLst>
            </p:cNvPr>
            <p:cNvPicPr>
              <a:picLocks noChangeAspect="1"/>
            </p:cNvPicPr>
            <p:nvPr/>
          </p:nvPicPr>
          <p:blipFill>
            <a:blip r:embed="rId3"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112545" y="5652"/>
              <a:ext cx="4138859" cy="2326972"/>
            </a:xfrm>
            <a:prstGeom prst="rect">
              <a:avLst/>
            </a:prstGeom>
          </p:spPr>
        </p:pic>
        <p:pic>
          <p:nvPicPr>
            <p:cNvPr id="9" name="Picture 8">
              <a:extLst>
                <a:ext uri="{FF2B5EF4-FFF2-40B4-BE49-F238E27FC236}">
                  <a16:creationId xmlns:a16="http://schemas.microsoft.com/office/drawing/2014/main" id="{0097C556-2F0E-7360-5B5C-931EA651124A}"/>
                </a:ext>
              </a:extLst>
            </p:cNvPr>
            <p:cNvPicPr>
              <a:picLocks noChangeAspect="1"/>
            </p:cNvPicPr>
            <p:nvPr/>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968774" y="2230522"/>
              <a:ext cx="4138859" cy="2326972"/>
            </a:xfrm>
            <a:prstGeom prst="rect">
              <a:avLst/>
            </a:prstGeom>
          </p:spPr>
        </p:pic>
        <p:pic>
          <p:nvPicPr>
            <p:cNvPr id="25" name="Picture 24">
              <a:extLst>
                <a:ext uri="{FF2B5EF4-FFF2-40B4-BE49-F238E27FC236}">
                  <a16:creationId xmlns:a16="http://schemas.microsoft.com/office/drawing/2014/main" id="{81EC5CCD-A145-6C77-23DA-39DD0B48A7C3}"/>
                </a:ext>
              </a:extLst>
            </p:cNvPr>
            <p:cNvPicPr>
              <a:picLocks noChangeAspect="1"/>
            </p:cNvPicPr>
            <p:nvPr/>
          </p:nvPicPr>
          <p:blipFill>
            <a:blip r:embed="rId5"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704" y="2319391"/>
              <a:ext cx="4138859" cy="2326972"/>
            </a:xfrm>
            <a:prstGeom prst="rect">
              <a:avLst/>
            </a:prstGeom>
          </p:spPr>
        </p:pic>
        <p:pic>
          <p:nvPicPr>
            <p:cNvPr id="13" name="Picture 12">
              <a:extLst>
                <a:ext uri="{FF2B5EF4-FFF2-40B4-BE49-F238E27FC236}">
                  <a16:creationId xmlns:a16="http://schemas.microsoft.com/office/drawing/2014/main" id="{F54A52E4-F14F-C42F-5040-7FFE5C9762DE}"/>
                </a:ext>
              </a:extLst>
            </p:cNvPr>
            <p:cNvPicPr>
              <a:picLocks noChangeAspect="1"/>
            </p:cNvPicPr>
            <p:nvPr/>
          </p:nvPicPr>
          <p:blipFill>
            <a:blip r:embed="rId6"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0" y="4531028"/>
              <a:ext cx="4138859" cy="2326972"/>
            </a:xfrm>
            <a:prstGeom prst="rect">
              <a:avLst/>
            </a:prstGeom>
          </p:spPr>
        </p:pic>
        <p:pic>
          <p:nvPicPr>
            <p:cNvPr id="5" name="Picture 4">
              <a:extLst>
                <a:ext uri="{FF2B5EF4-FFF2-40B4-BE49-F238E27FC236}">
                  <a16:creationId xmlns:a16="http://schemas.microsoft.com/office/drawing/2014/main" id="{EDE3CFB3-B2C8-2240-5461-3156820F6739}"/>
                </a:ext>
              </a:extLst>
            </p:cNvPr>
            <p:cNvPicPr>
              <a:picLocks noChangeAspect="1"/>
            </p:cNvPicPr>
            <p:nvPr/>
          </p:nvPicPr>
          <p:blipFill>
            <a:blip r:embed="rId7"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063549" y="4545095"/>
              <a:ext cx="4138858" cy="2326971"/>
            </a:xfrm>
            <a:prstGeom prst="rect">
              <a:avLst/>
            </a:prstGeom>
          </p:spPr>
        </p:pic>
        <p:pic>
          <p:nvPicPr>
            <p:cNvPr id="7" name="Picture 6">
              <a:extLst>
                <a:ext uri="{FF2B5EF4-FFF2-40B4-BE49-F238E27FC236}">
                  <a16:creationId xmlns:a16="http://schemas.microsoft.com/office/drawing/2014/main" id="{B859CBB3-DCFA-AEEE-15B8-15FFB0C5FB8F}"/>
                </a:ext>
              </a:extLst>
            </p:cNvPr>
            <p:cNvPicPr>
              <a:picLocks noChangeAspect="1"/>
            </p:cNvPicPr>
            <p:nvPr/>
          </p:nvPicPr>
          <p:blipFill>
            <a:blip r:embed="rId8"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057543" y="-5804"/>
              <a:ext cx="4138859" cy="2326972"/>
            </a:xfrm>
            <a:prstGeom prst="rect">
              <a:avLst/>
            </a:prstGeom>
          </p:spPr>
        </p:pic>
        <p:pic>
          <p:nvPicPr>
            <p:cNvPr id="11" name="Picture 10">
              <a:extLst>
                <a:ext uri="{FF2B5EF4-FFF2-40B4-BE49-F238E27FC236}">
                  <a16:creationId xmlns:a16="http://schemas.microsoft.com/office/drawing/2014/main" id="{8FCADDF6-9A78-6D4F-A438-9FE411EAF60A}"/>
                </a:ext>
              </a:extLst>
            </p:cNvPr>
            <p:cNvPicPr>
              <a:picLocks noChangeAspect="1"/>
            </p:cNvPicPr>
            <p:nvPr/>
          </p:nvPicPr>
          <p:blipFill>
            <a:blip r:embed="rId9"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6226" y="5652"/>
              <a:ext cx="4138859" cy="2326972"/>
            </a:xfrm>
            <a:prstGeom prst="rect">
              <a:avLst/>
            </a:prstGeom>
          </p:spPr>
        </p:pic>
        <p:pic>
          <p:nvPicPr>
            <p:cNvPr id="23" name="Picture 22">
              <a:extLst>
                <a:ext uri="{FF2B5EF4-FFF2-40B4-BE49-F238E27FC236}">
                  <a16:creationId xmlns:a16="http://schemas.microsoft.com/office/drawing/2014/main" id="{45409625-E1BE-8B3A-1B82-73602547B3E9}"/>
                </a:ext>
              </a:extLst>
            </p:cNvPr>
            <p:cNvPicPr>
              <a:picLocks noChangeAspect="1"/>
            </p:cNvPicPr>
            <p:nvPr/>
          </p:nvPicPr>
          <p:blipFill>
            <a:blip r:embed="rId10"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057544" y="2218124"/>
              <a:ext cx="4138859" cy="2326972"/>
            </a:xfrm>
            <a:prstGeom prst="rect">
              <a:avLst/>
            </a:prstGeom>
          </p:spPr>
        </p:pic>
      </p:grpSp>
      <p:sp>
        <p:nvSpPr>
          <p:cNvPr id="27" name="TextBox 26">
            <a:extLst>
              <a:ext uri="{FF2B5EF4-FFF2-40B4-BE49-F238E27FC236}">
                <a16:creationId xmlns:a16="http://schemas.microsoft.com/office/drawing/2014/main" id="{6974CC50-DC32-BD11-0987-5BA8B035935A}"/>
              </a:ext>
            </a:extLst>
          </p:cNvPr>
          <p:cNvSpPr txBox="1"/>
          <p:nvPr/>
        </p:nvSpPr>
        <p:spPr>
          <a:xfrm>
            <a:off x="2000775" y="1471361"/>
            <a:ext cx="8074855" cy="4194482"/>
          </a:xfrm>
          <a:prstGeom prst="rect">
            <a:avLst/>
          </a:prstGeom>
          <a:noFill/>
        </p:spPr>
        <p:txBody>
          <a:bodyPr wrap="square">
            <a:spAutoFit/>
          </a:bodyPr>
          <a:lstStyle/>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9600" b="0" i="0" u="none" kern="1200" cap="none" spc="0" normalizeH="0" baseline="0" noProof="0" dirty="0">
                <a:ln>
                  <a:noFill/>
                </a:ln>
                <a:solidFill>
                  <a:srgbClr val="FFFF00"/>
                </a:solidFill>
                <a:effectLst>
                  <a:outerShdw blurRad="38100" dist="38100" dir="2700000" algn="tl">
                    <a:srgbClr val="000000">
                      <a:alpha val="43137"/>
                    </a:srgbClr>
                  </a:outerShdw>
                </a:effectLst>
                <a:uLnTx/>
                <a:uFillTx/>
                <a:latin typeface="w_Aramesh Black" panose="02000500000000020004" pitchFamily="2" charset="-78"/>
                <a:ea typeface="w_Aramesh Black" panose="02000500000000020004" pitchFamily="2" charset="-78"/>
                <a:cs typeface="w_Aramesh Black" panose="02000500000000020004" pitchFamily="2" charset="-78"/>
              </a:rPr>
              <a:t>دوره مهــارت‌افزایی</a:t>
            </a:r>
          </a:p>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6000" dirty="0">
                <a:solidFill>
                  <a:srgbClr val="00FF00"/>
                </a:solidFill>
                <a:effectLst>
                  <a:outerShdw blurRad="38100" dist="38100" dir="2700000" algn="tl">
                    <a:srgbClr val="000000">
                      <a:alpha val="43137"/>
                    </a:srgbClr>
                  </a:outerShdw>
                </a:effectLst>
                <a:latin typeface="w_Aramesh Black" panose="02000500000000020004" pitchFamily="2" charset="-78"/>
                <a:ea typeface="w_Aramesh Black" panose="02000500000000020004" pitchFamily="2" charset="-78"/>
                <a:cs typeface="w_Aramesh Black" panose="02000500000000020004" pitchFamily="2" charset="-78"/>
              </a:rPr>
              <a:t>آموزش روش‌هــــا و مدل‌های برگزاری محفل زندگی با آیه‌ها</a:t>
            </a:r>
          </a:p>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6000" b="0" i="0" u="none" kern="1200" cap="none" spc="0" normalizeH="0" baseline="0" noProof="0" dirty="0">
                <a:ln>
                  <a:noFill/>
                </a:ln>
                <a:solidFill>
                  <a:srgbClr val="00B0F0"/>
                </a:solidFill>
                <a:effectLst>
                  <a:outerShdw blurRad="38100" dist="38100" dir="2700000" algn="tl">
                    <a:srgbClr val="000000">
                      <a:alpha val="43137"/>
                    </a:srgbClr>
                  </a:outerShdw>
                </a:effectLst>
                <a:uLnTx/>
                <a:uFillTx/>
                <a:latin typeface="w_Aramesh Black" panose="02000500000000020004" pitchFamily="2" charset="-78"/>
                <a:ea typeface="w_Aramesh Black" panose="02000500000000020004" pitchFamily="2" charset="-78"/>
                <a:cs typeface="w_Aramesh Black" panose="02000500000000020004" pitchFamily="2" charset="-78"/>
              </a:rPr>
              <a:t>در محیــــــــــط‌</a:t>
            </a:r>
            <a:r>
              <a:rPr lang="fa-IR" sz="6000" dirty="0">
                <a:solidFill>
                  <a:srgbClr val="00B0F0"/>
                </a:solidFill>
                <a:effectLst>
                  <a:outerShdw blurRad="38100" dist="38100" dir="2700000" algn="tl">
                    <a:srgbClr val="000000">
                      <a:alpha val="43137"/>
                    </a:srgbClr>
                  </a:outerShdw>
                </a:effectLst>
                <a:latin typeface="w_Aramesh Black" panose="02000500000000020004" pitchFamily="2" charset="-78"/>
                <a:ea typeface="w_Aramesh Black" panose="02000500000000020004" pitchFamily="2" charset="-78"/>
                <a:cs typeface="w_Aramesh Black" panose="02000500000000020004" pitchFamily="2" charset="-78"/>
              </a:rPr>
              <a:t>های مختلف</a:t>
            </a:r>
            <a:endParaRPr kumimoji="0" lang="fa-IR" sz="13800" b="0" i="0" u="none" kern="1200" cap="none" spc="0" normalizeH="0" baseline="0" noProof="0" dirty="0">
              <a:ln>
                <a:noFill/>
              </a:ln>
              <a:solidFill>
                <a:srgbClr val="00B0F0"/>
              </a:solidFill>
              <a:effectLst>
                <a:outerShdw blurRad="38100" dist="38100" dir="2700000" algn="tl">
                  <a:srgbClr val="000000">
                    <a:alpha val="43137"/>
                  </a:srgbClr>
                </a:outerShdw>
              </a:effectLst>
              <a:uLnTx/>
              <a:uFillTx/>
              <a:latin typeface="w_Aramesh Black" panose="02000500000000020004" pitchFamily="2" charset="-78"/>
              <a:ea typeface="w_Aramesh Black" panose="02000500000000020004" pitchFamily="2" charset="-78"/>
              <a:cs typeface="w_Aramesh Black" panose="02000500000000020004" pitchFamily="2" charset="-78"/>
            </a:endParaRPr>
          </a:p>
        </p:txBody>
      </p:sp>
    </p:spTree>
    <p:extLst>
      <p:ext uri="{BB962C8B-B14F-4D97-AF65-F5344CB8AC3E}">
        <p14:creationId xmlns:p14="http://schemas.microsoft.com/office/powerpoint/2010/main" val="32383623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0CDB7-5FA5-29CC-5057-F5721A79A733}"/>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7E61EC64-9B7D-D25F-672C-32242587C217}"/>
              </a:ext>
            </a:extLst>
          </p:cNvPr>
          <p:cNvPicPr>
            <a:picLocks noChangeAspect="1"/>
          </p:cNvPicPr>
          <p:nvPr/>
        </p:nvPicPr>
        <p:blipFill>
          <a:blip r:embed="rId2"/>
          <a:stretch>
            <a:fillRect/>
          </a:stretch>
        </p:blipFill>
        <p:spPr>
          <a:xfrm>
            <a:off x="4032498" y="4536832"/>
            <a:ext cx="4138859" cy="2326972"/>
          </a:xfrm>
          <a:prstGeom prst="rect">
            <a:avLst/>
          </a:prstGeom>
        </p:spPr>
      </p:pic>
      <p:pic>
        <p:nvPicPr>
          <p:cNvPr id="19" name="Picture 18">
            <a:extLst>
              <a:ext uri="{FF2B5EF4-FFF2-40B4-BE49-F238E27FC236}">
                <a16:creationId xmlns:a16="http://schemas.microsoft.com/office/drawing/2014/main" id="{274CE3BA-60CF-BEE8-8B32-9F8B12E293D0}"/>
              </a:ext>
            </a:extLst>
          </p:cNvPr>
          <p:cNvPicPr>
            <a:picLocks noChangeAspect="1"/>
          </p:cNvPicPr>
          <p:nvPr/>
        </p:nvPicPr>
        <p:blipFill>
          <a:blip r:embed="rId3"/>
          <a:stretch>
            <a:fillRect/>
          </a:stretch>
        </p:blipFill>
        <p:spPr>
          <a:xfrm>
            <a:off x="4112545" y="5652"/>
            <a:ext cx="4138859" cy="2326972"/>
          </a:xfrm>
          <a:prstGeom prst="rect">
            <a:avLst/>
          </a:prstGeom>
        </p:spPr>
      </p:pic>
      <p:pic>
        <p:nvPicPr>
          <p:cNvPr id="9" name="Picture 8">
            <a:extLst>
              <a:ext uri="{FF2B5EF4-FFF2-40B4-BE49-F238E27FC236}">
                <a16:creationId xmlns:a16="http://schemas.microsoft.com/office/drawing/2014/main" id="{F73383CA-6459-6642-FDA5-9AFC92C7566A}"/>
              </a:ext>
            </a:extLst>
          </p:cNvPr>
          <p:cNvPicPr>
            <a:picLocks noChangeAspect="1"/>
          </p:cNvPicPr>
          <p:nvPr/>
        </p:nvPicPr>
        <p:blipFill>
          <a:blip r:embed="rId4"/>
          <a:stretch>
            <a:fillRect/>
          </a:stretch>
        </p:blipFill>
        <p:spPr>
          <a:xfrm>
            <a:off x="3968774" y="2230522"/>
            <a:ext cx="4138859" cy="2326972"/>
          </a:xfrm>
          <a:prstGeom prst="rect">
            <a:avLst/>
          </a:prstGeom>
        </p:spPr>
      </p:pic>
      <p:pic>
        <p:nvPicPr>
          <p:cNvPr id="25" name="Picture 24">
            <a:extLst>
              <a:ext uri="{FF2B5EF4-FFF2-40B4-BE49-F238E27FC236}">
                <a16:creationId xmlns:a16="http://schemas.microsoft.com/office/drawing/2014/main" id="{F69BD634-E456-23AD-B3C4-54102ED29901}"/>
              </a:ext>
            </a:extLst>
          </p:cNvPr>
          <p:cNvPicPr>
            <a:picLocks noChangeAspect="1"/>
          </p:cNvPicPr>
          <p:nvPr/>
        </p:nvPicPr>
        <p:blipFill>
          <a:blip r:embed="rId5"/>
          <a:stretch>
            <a:fillRect/>
          </a:stretch>
        </p:blipFill>
        <p:spPr>
          <a:xfrm>
            <a:off x="3704" y="2319391"/>
            <a:ext cx="4138859" cy="2326972"/>
          </a:xfrm>
          <a:prstGeom prst="rect">
            <a:avLst/>
          </a:prstGeom>
        </p:spPr>
      </p:pic>
      <p:pic>
        <p:nvPicPr>
          <p:cNvPr id="13" name="Picture 12">
            <a:extLst>
              <a:ext uri="{FF2B5EF4-FFF2-40B4-BE49-F238E27FC236}">
                <a16:creationId xmlns:a16="http://schemas.microsoft.com/office/drawing/2014/main" id="{EDF383A8-A79D-8CCD-54C7-85AC41E99D57}"/>
              </a:ext>
            </a:extLst>
          </p:cNvPr>
          <p:cNvPicPr>
            <a:picLocks noChangeAspect="1"/>
          </p:cNvPicPr>
          <p:nvPr/>
        </p:nvPicPr>
        <p:blipFill>
          <a:blip r:embed="rId6"/>
          <a:stretch>
            <a:fillRect/>
          </a:stretch>
        </p:blipFill>
        <p:spPr>
          <a:xfrm>
            <a:off x="0" y="4531028"/>
            <a:ext cx="4138859" cy="2326972"/>
          </a:xfrm>
          <a:prstGeom prst="rect">
            <a:avLst/>
          </a:prstGeom>
        </p:spPr>
      </p:pic>
      <p:pic>
        <p:nvPicPr>
          <p:cNvPr id="5" name="Picture 4">
            <a:extLst>
              <a:ext uri="{FF2B5EF4-FFF2-40B4-BE49-F238E27FC236}">
                <a16:creationId xmlns:a16="http://schemas.microsoft.com/office/drawing/2014/main" id="{0E4F14B5-1C21-A7D7-D9C8-A30002CAE5CB}"/>
              </a:ext>
            </a:extLst>
          </p:cNvPr>
          <p:cNvPicPr>
            <a:picLocks noChangeAspect="1"/>
          </p:cNvPicPr>
          <p:nvPr/>
        </p:nvPicPr>
        <p:blipFill>
          <a:blip r:embed="rId7"/>
          <a:stretch>
            <a:fillRect/>
          </a:stretch>
        </p:blipFill>
        <p:spPr>
          <a:xfrm>
            <a:off x="8063549" y="4545095"/>
            <a:ext cx="4138858" cy="2326971"/>
          </a:xfrm>
          <a:prstGeom prst="rect">
            <a:avLst/>
          </a:prstGeom>
        </p:spPr>
      </p:pic>
      <p:pic>
        <p:nvPicPr>
          <p:cNvPr id="7" name="Picture 6">
            <a:extLst>
              <a:ext uri="{FF2B5EF4-FFF2-40B4-BE49-F238E27FC236}">
                <a16:creationId xmlns:a16="http://schemas.microsoft.com/office/drawing/2014/main" id="{6817541B-EE14-6B67-2725-B9998F8D1C95}"/>
              </a:ext>
            </a:extLst>
          </p:cNvPr>
          <p:cNvPicPr>
            <a:picLocks noChangeAspect="1"/>
          </p:cNvPicPr>
          <p:nvPr/>
        </p:nvPicPr>
        <p:blipFill>
          <a:blip r:embed="rId8"/>
          <a:stretch>
            <a:fillRect/>
          </a:stretch>
        </p:blipFill>
        <p:spPr>
          <a:xfrm>
            <a:off x="8057543" y="-5804"/>
            <a:ext cx="4138859" cy="2326972"/>
          </a:xfrm>
          <a:prstGeom prst="rect">
            <a:avLst/>
          </a:prstGeom>
        </p:spPr>
      </p:pic>
      <p:pic>
        <p:nvPicPr>
          <p:cNvPr id="11" name="Picture 10">
            <a:extLst>
              <a:ext uri="{FF2B5EF4-FFF2-40B4-BE49-F238E27FC236}">
                <a16:creationId xmlns:a16="http://schemas.microsoft.com/office/drawing/2014/main" id="{6438A707-508F-79D1-A5C1-CC53AE10B3E2}"/>
              </a:ext>
            </a:extLst>
          </p:cNvPr>
          <p:cNvPicPr>
            <a:picLocks noChangeAspect="1"/>
          </p:cNvPicPr>
          <p:nvPr/>
        </p:nvPicPr>
        <p:blipFill>
          <a:blip r:embed="rId9"/>
          <a:stretch>
            <a:fillRect/>
          </a:stretch>
        </p:blipFill>
        <p:spPr>
          <a:xfrm>
            <a:off x="16226" y="5652"/>
            <a:ext cx="4138859" cy="2326972"/>
          </a:xfrm>
          <a:prstGeom prst="rect">
            <a:avLst/>
          </a:prstGeom>
        </p:spPr>
      </p:pic>
      <p:pic>
        <p:nvPicPr>
          <p:cNvPr id="23" name="Picture 22">
            <a:extLst>
              <a:ext uri="{FF2B5EF4-FFF2-40B4-BE49-F238E27FC236}">
                <a16:creationId xmlns:a16="http://schemas.microsoft.com/office/drawing/2014/main" id="{69D29DCC-9BC8-12DC-5BB7-BBEB96451A29}"/>
              </a:ext>
            </a:extLst>
          </p:cNvPr>
          <p:cNvPicPr>
            <a:picLocks noChangeAspect="1"/>
          </p:cNvPicPr>
          <p:nvPr/>
        </p:nvPicPr>
        <p:blipFill>
          <a:blip r:embed="rId10"/>
          <a:stretch>
            <a:fillRect/>
          </a:stretch>
        </p:blipFill>
        <p:spPr>
          <a:xfrm>
            <a:off x="8057544" y="2218124"/>
            <a:ext cx="4138859" cy="2326972"/>
          </a:xfrm>
          <a:prstGeom prst="rect">
            <a:avLst/>
          </a:prstGeom>
        </p:spPr>
      </p:pic>
    </p:spTree>
    <p:extLst>
      <p:ext uri="{BB962C8B-B14F-4D97-AF65-F5344CB8AC3E}">
        <p14:creationId xmlns:p14="http://schemas.microsoft.com/office/powerpoint/2010/main" val="12689929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75CDA5-7C64-35CF-7F59-1B604CBD9181}"/>
              </a:ext>
            </a:extLst>
          </p:cNvPr>
          <p:cNvPicPr>
            <a:picLocks noChangeAspect="1"/>
          </p:cNvPicPr>
          <p:nvPr/>
        </p:nvPicPr>
        <p:blipFill>
          <a:blip r:embed="rId2"/>
          <a:stretch>
            <a:fillRect/>
          </a:stretch>
        </p:blipFill>
        <p:spPr>
          <a:xfrm>
            <a:off x="10204195" y="1233132"/>
            <a:ext cx="1476375" cy="3619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a:extLst>
              <a:ext uri="{FF2B5EF4-FFF2-40B4-BE49-F238E27FC236}">
                <a16:creationId xmlns:a16="http://schemas.microsoft.com/office/drawing/2014/main" id="{405F7BDC-A398-78E7-2CEC-9997BB5FA7FC}"/>
              </a:ext>
            </a:extLst>
          </p:cNvPr>
          <p:cNvSpPr txBox="1"/>
          <p:nvPr/>
        </p:nvSpPr>
        <p:spPr>
          <a:xfrm>
            <a:off x="9207626" y="6060973"/>
            <a:ext cx="2943665" cy="369332"/>
          </a:xfrm>
          <a:prstGeom prst="rect">
            <a:avLst/>
          </a:prstGeom>
          <a:noFill/>
        </p:spPr>
        <p:txBody>
          <a:bodyPr wrap="square">
            <a:spAutoFit/>
          </a:bodyPr>
          <a:lstStyle/>
          <a:p>
            <a:r>
              <a:rPr lang="en-US" dirty="0">
                <a:solidFill>
                  <a:srgbClr val="002357"/>
                </a:solidFill>
                <a:latin typeface="Bahnschrift SemiBold" panose="020B0502040204020203" pitchFamily="34" charset="0"/>
              </a:rPr>
              <a:t>lms.shabaketabligh.ir</a:t>
            </a:r>
          </a:p>
        </p:txBody>
      </p:sp>
      <p:sp>
        <p:nvSpPr>
          <p:cNvPr id="12" name="TextBox 11">
            <a:extLst>
              <a:ext uri="{FF2B5EF4-FFF2-40B4-BE49-F238E27FC236}">
                <a16:creationId xmlns:a16="http://schemas.microsoft.com/office/drawing/2014/main" id="{F2FC015C-9626-C98A-055B-53512CA8D011}"/>
              </a:ext>
            </a:extLst>
          </p:cNvPr>
          <p:cNvSpPr txBox="1"/>
          <p:nvPr/>
        </p:nvSpPr>
        <p:spPr>
          <a:xfrm>
            <a:off x="8767835" y="521941"/>
            <a:ext cx="3823249" cy="604781"/>
          </a:xfrm>
          <a:prstGeom prst="rect">
            <a:avLst/>
          </a:prstGeom>
          <a:noFill/>
        </p:spPr>
        <p:txBody>
          <a:bodyPr wrap="square">
            <a:spAutoFit/>
          </a:bodyPr>
          <a:lstStyle/>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3600" b="0" i="0" u="none" kern="1200" cap="none" spc="0" normalizeH="0" baseline="0" noProof="0" dirty="0">
                <a:ln>
                  <a:noFill/>
                </a:ln>
                <a:solidFill>
                  <a:srgbClr val="002357"/>
                </a:solidFill>
                <a:effectLst>
                  <a:outerShdw blurRad="38100" dist="38100" dir="2700000" algn="tl">
                    <a:srgbClr val="000000">
                      <a:alpha val="43137"/>
                    </a:srgbClr>
                  </a:outerShdw>
                </a:effectLst>
                <a:uLnTx/>
                <a:uFillTx/>
                <a:latin typeface="w_Aramesh Black" panose="02000500000000020004" pitchFamily="2" charset="-78"/>
                <a:ea typeface="w_Aramesh Black" panose="02000500000000020004" pitchFamily="2" charset="-78"/>
                <a:cs typeface="w_Aramesh Black" panose="02000500000000020004" pitchFamily="2" charset="-78"/>
              </a:rPr>
              <a:t>دیگر دوره‌ها</a:t>
            </a:r>
            <a:endParaRPr kumimoji="0" lang="fa-IR" sz="4400" b="0" i="0" u="none" kern="1200" cap="none" spc="0" normalizeH="0" baseline="0" noProof="0" dirty="0">
              <a:ln>
                <a:noFill/>
              </a:ln>
              <a:solidFill>
                <a:srgbClr val="002357"/>
              </a:solidFill>
              <a:effectLst>
                <a:outerShdw blurRad="38100" dist="38100" dir="2700000" algn="tl">
                  <a:srgbClr val="000000">
                    <a:alpha val="43137"/>
                  </a:srgbClr>
                </a:outerShdw>
              </a:effectLst>
              <a:uLnTx/>
              <a:uFillTx/>
              <a:latin typeface="w_Aramesh Black" panose="02000500000000020004" pitchFamily="2" charset="-78"/>
              <a:ea typeface="w_Aramesh Black" panose="02000500000000020004" pitchFamily="2" charset="-78"/>
              <a:cs typeface="w_Aramesh Black" panose="02000500000000020004" pitchFamily="2" charset="-78"/>
            </a:endParaRPr>
          </a:p>
        </p:txBody>
      </p:sp>
      <p:pic>
        <p:nvPicPr>
          <p:cNvPr id="3" name="Picture 2">
            <a:extLst>
              <a:ext uri="{FF2B5EF4-FFF2-40B4-BE49-F238E27FC236}">
                <a16:creationId xmlns:a16="http://schemas.microsoft.com/office/drawing/2014/main" id="{28E98272-D59B-E475-A18D-A6ABABAE6E53}"/>
              </a:ext>
            </a:extLst>
          </p:cNvPr>
          <p:cNvPicPr>
            <a:picLocks noChangeAspect="1"/>
          </p:cNvPicPr>
          <p:nvPr/>
        </p:nvPicPr>
        <p:blipFill>
          <a:blip r:embed="rId3"/>
          <a:stretch>
            <a:fillRect/>
          </a:stretch>
        </p:blipFill>
        <p:spPr>
          <a:xfrm>
            <a:off x="511430" y="266330"/>
            <a:ext cx="8600917" cy="6325339"/>
          </a:xfrm>
          <a:prstGeom prst="rect">
            <a:avLst/>
          </a:prstGeom>
        </p:spPr>
      </p:pic>
    </p:spTree>
    <p:extLst>
      <p:ext uri="{BB962C8B-B14F-4D97-AF65-F5344CB8AC3E}">
        <p14:creationId xmlns:p14="http://schemas.microsoft.com/office/powerpoint/2010/main" val="13450196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Subtitle 2">
            <a:extLst>
              <a:ext uri="{FF2B5EF4-FFF2-40B4-BE49-F238E27FC236}">
                <a16:creationId xmlns:a16="http://schemas.microsoft.com/office/drawing/2014/main" id="{805BC115-2880-8000-AC24-188F8C449087}"/>
              </a:ext>
            </a:extLst>
          </p:cNvPr>
          <p:cNvSpPr txBox="1">
            <a:spLocks/>
          </p:cNvSpPr>
          <p:nvPr/>
        </p:nvSpPr>
        <p:spPr>
          <a:xfrm>
            <a:off x="7244862" y="886264"/>
            <a:ext cx="4304714" cy="55286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b="0" i="0" u="none" strike="noStrike" kern="1200" cap="none" spc="0" normalizeH="0" baseline="0" noProof="0" dirty="0">
                <a:ln>
                  <a:noFill/>
                </a:ln>
                <a:solidFill>
                  <a:srgbClr val="1E3C72"/>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کتاب زندگی با آیه‌ها، </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b="0" i="0" u="none" strike="noStrike" kern="1200" cap="none" spc="0" normalizeH="0" baseline="0" noProof="0" dirty="0">
                <a:ln>
                  <a:noFill/>
                </a:ln>
                <a:solidFill>
                  <a:srgbClr val="1E3C72"/>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دفتر دوم؛ امت پیروز</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1800" dirty="0">
                <a:solidFill>
                  <a:srgbClr val="1E3C72"/>
                </a:solidFill>
                <a:latin typeface="w_Aramesh Extra Bold" panose="02000500000000020004" pitchFamily="2" charset="-78"/>
                <a:ea typeface="w_Aramesh Extra Bold" panose="02000500000000020004" pitchFamily="2" charset="-78"/>
                <a:cs typeface="w_Aramesh Extra Bold" panose="02000500000000020004" pitchFamily="2" charset="-78"/>
              </a:rPr>
              <a:t>مخاطب: سرشبکه‌ها و مبلغین و ...</a:t>
            </a:r>
            <a:endParaRPr kumimoji="0" lang="fa-IR" sz="1800" b="0" i="0" u="none" strike="noStrike" kern="1200" cap="none" spc="0" normalizeH="0" baseline="0" noProof="0" dirty="0">
              <a:ln>
                <a:noFill/>
              </a:ln>
              <a:solidFill>
                <a:srgbClr val="1E3C72"/>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endParaRP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قطع: جیبی</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تعداد صفحات: ۲۰۸ صفحه</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شامل آیه و ترجمه، صفحه قرآن، متن جذاب مصداقی و </a:t>
            </a:r>
            <a:r>
              <a:rPr lang="fa-IR" sz="1800" dirty="0">
                <a:solidFill>
                  <a:srgbClr val="1E3C72"/>
                </a:solidFill>
                <a:latin typeface="w_Aramesh" panose="02000500000000020004" pitchFamily="2" charset="-78"/>
                <a:ea typeface="w_Aramesh" panose="02000500000000020004" pitchFamily="2" charset="-78"/>
                <a:cs typeface="w_Aramesh" panose="02000500000000020004" pitchFamily="2" charset="-78"/>
              </a:rPr>
              <a:t>متن تبیینی و </a:t>
            </a:r>
            <a:r>
              <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عهد با آیه و </a:t>
            </a:r>
            <a:r>
              <a:rPr lang="fa-IR" sz="1800" dirty="0">
                <a:solidFill>
                  <a:srgbClr val="1E3C72"/>
                </a:solidFill>
                <a:latin typeface="w_Aramesh" panose="02000500000000020004" pitchFamily="2" charset="-78"/>
                <a:ea typeface="w_Aramesh" panose="02000500000000020004" pitchFamily="2" charset="-78"/>
                <a:cs typeface="w_Aramesh" panose="02000500000000020004" pitchFamily="2" charset="-78"/>
              </a:rPr>
              <a:t>رمزینه‌های دیگر محصولات و محتواها همچون:</a:t>
            </a:r>
          </a:p>
          <a:p>
            <a:pPr lvl="1" algn="r" rtl="1">
              <a:spcBef>
                <a:spcPts val="1000"/>
              </a:spcBef>
              <a:defRPr/>
            </a:pPr>
            <a:r>
              <a:rPr kumimoji="0" lang="fa-IR" sz="16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تلاوت و مدرسه حفظ آیه</a:t>
            </a:r>
          </a:p>
          <a:p>
            <a:pPr lvl="1" algn="r" rtl="1">
              <a:spcBef>
                <a:spcPts val="1000"/>
              </a:spcBef>
              <a:defRPr/>
            </a:pPr>
            <a:r>
              <a:rPr kumimoji="0" lang="fa-IR" sz="16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پویانمایی</a:t>
            </a:r>
          </a:p>
          <a:p>
            <a:pPr lvl="1" algn="r" rtl="1">
              <a:spcBef>
                <a:spcPts val="1000"/>
              </a:spcBef>
              <a:defRPr/>
            </a:pPr>
            <a:r>
              <a:rPr lang="fa-IR" sz="1600" dirty="0">
                <a:solidFill>
                  <a:srgbClr val="1E3C72"/>
                </a:solidFill>
                <a:latin typeface="w_Aramesh" panose="02000500000000020004" pitchFamily="2" charset="-78"/>
                <a:ea typeface="w_Aramesh" panose="02000500000000020004" pitchFamily="2" charset="-78"/>
                <a:cs typeface="w_Aramesh" panose="02000500000000020004" pitchFamily="2" charset="-78"/>
              </a:rPr>
              <a:t>کلیپ تبیینی</a:t>
            </a:r>
          </a:p>
          <a:p>
            <a:pPr lvl="1" algn="r" rtl="1">
              <a:spcBef>
                <a:spcPts val="1000"/>
              </a:spcBef>
              <a:defRPr/>
            </a:pPr>
            <a:r>
              <a:rPr lang="fa-IR" sz="1600" dirty="0">
                <a:solidFill>
                  <a:srgbClr val="1E3C72"/>
                </a:solidFill>
                <a:latin typeface="w_Aramesh" panose="02000500000000020004" pitchFamily="2" charset="-78"/>
                <a:ea typeface="w_Aramesh" panose="02000500000000020004" pitchFamily="2" charset="-78"/>
                <a:cs typeface="w_Aramesh" panose="02000500000000020004" pitchFamily="2" charset="-78"/>
              </a:rPr>
              <a:t>پادکست</a:t>
            </a:r>
          </a:p>
          <a:p>
            <a:pPr lvl="1" algn="r" rtl="1">
              <a:spcBef>
                <a:spcPts val="1000"/>
              </a:spcBef>
              <a:defRPr/>
            </a:pPr>
            <a:r>
              <a:rPr kumimoji="0" lang="fa-IR" sz="16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سوژه‌های سخن</a:t>
            </a:r>
          </a:p>
          <a:p>
            <a:pPr lvl="1" algn="r" rtl="1">
              <a:spcBef>
                <a:spcPts val="1000"/>
              </a:spcBef>
              <a:defRPr/>
            </a:pPr>
            <a:r>
              <a:rPr lang="fa-IR" sz="1600" dirty="0">
                <a:solidFill>
                  <a:srgbClr val="1E3C72"/>
                </a:solidFill>
                <a:latin typeface="w_Aramesh" panose="02000500000000020004" pitchFamily="2" charset="-78"/>
                <a:ea typeface="w_Aramesh" panose="02000500000000020004" pitchFamily="2" charset="-78"/>
                <a:cs typeface="w_Aramesh" panose="02000500000000020004" pitchFamily="2" charset="-78"/>
              </a:rPr>
              <a:t>خاطره شهید</a:t>
            </a:r>
          </a:p>
          <a:p>
            <a:pPr algn="r" rtl="1">
              <a:defRPr/>
            </a:pPr>
            <a:r>
              <a:rPr kumimoji="0" lang="fa-IR" sz="20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قیمت: ۸۵ه</a:t>
            </a:r>
            <a:r>
              <a:rPr lang="fa-IR" sz="2000" dirty="0">
                <a:solidFill>
                  <a:srgbClr val="1E3C72"/>
                </a:solidFill>
                <a:latin typeface="w_Aramesh" panose="02000500000000020004" pitchFamily="2" charset="-78"/>
                <a:ea typeface="w_Aramesh" panose="02000500000000020004" pitchFamily="2" charset="-78"/>
                <a:cs typeface="w_Aramesh" panose="02000500000000020004" pitchFamily="2" charset="-78"/>
              </a:rPr>
              <a:t>زار تومان</a:t>
            </a:r>
            <a:endParaRPr kumimoji="0" lang="fa-IR" sz="20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endParaRP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pic>
        <p:nvPicPr>
          <p:cNvPr id="3" name="Picture 2">
            <a:extLst>
              <a:ext uri="{FF2B5EF4-FFF2-40B4-BE49-F238E27FC236}">
                <a16:creationId xmlns:a16="http://schemas.microsoft.com/office/drawing/2014/main" id="{E1F56B0C-3618-2E21-FECC-5A1394410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4" name="TextBox 3">
            <a:extLst>
              <a:ext uri="{FF2B5EF4-FFF2-40B4-BE49-F238E27FC236}">
                <a16:creationId xmlns:a16="http://schemas.microsoft.com/office/drawing/2014/main" id="{77AB2F82-6465-1E13-969F-F7969081E14A}"/>
              </a:ext>
            </a:extLst>
          </p:cNvPr>
          <p:cNvSpPr txBox="1"/>
          <p:nvPr/>
        </p:nvSpPr>
        <p:spPr>
          <a:xfrm>
            <a:off x="2215662" y="6125353"/>
            <a:ext cx="4396153" cy="369332"/>
          </a:xfrm>
          <a:prstGeom prst="rect">
            <a:avLst/>
          </a:prstGeom>
          <a:noFill/>
        </p:spPr>
        <p:txBody>
          <a:bodyPr wrap="square">
            <a:spAutoFit/>
          </a:bodyPr>
          <a:lstStyle/>
          <a:p>
            <a:pPr algn="r" rtl="1"/>
            <a:r>
              <a:rPr kumimoji="0" lang="fa-IR" sz="1800" b="0" i="0" u="none" strike="noStrike" kern="1200" cap="none" spc="0" normalizeH="0" baseline="0" noProof="0" dirty="0">
                <a:ln>
                  <a:noFill/>
                </a:ln>
                <a:solidFill>
                  <a:schemeClr val="bg1"/>
                </a:solidFill>
                <a:effectLst/>
                <a:uLnTx/>
                <a:uFillTx/>
                <a:latin typeface="Ray Black" panose="02000504000000020004" pitchFamily="2" charset="-78"/>
                <a:ea typeface="w_Aramesh" panose="02000500000000020004" pitchFamily="2" charset="-78"/>
                <a:cs typeface="Ray Black" panose="02000504000000020004" pitchFamily="2" charset="-78"/>
              </a:rPr>
              <a:t>◃</a:t>
            </a:r>
            <a:r>
              <a:rPr kumimoji="0" lang="fa-IR" sz="1800" b="0" i="0" u="none" strike="noStrike" kern="1200" cap="none" spc="0" normalizeH="0" baseline="0" noProof="0" dirty="0">
                <a:ln>
                  <a:noFill/>
                </a:ln>
                <a:solidFill>
                  <a:schemeClr val="bg1"/>
                </a:solidFill>
                <a:effectLst/>
                <a:uLnTx/>
                <a:uFillTx/>
                <a:latin typeface="w_Aramesh" panose="02000500000000020004" pitchFamily="2" charset="-78"/>
                <a:ea typeface="w_Aramesh" panose="02000500000000020004" pitchFamily="2" charset="-78"/>
                <a:cs typeface="w_Aramesh" panose="02000500000000020004" pitchFamily="2" charset="-78"/>
              </a:rPr>
              <a:t>دریافت رایگان از سایت محصولات</a:t>
            </a:r>
            <a:endParaRPr lang="en-US" dirty="0">
              <a:solidFill>
                <a:schemeClr val="bg1"/>
              </a:solidFill>
            </a:endParaRPr>
          </a:p>
        </p:txBody>
      </p:sp>
    </p:spTree>
    <p:extLst>
      <p:ext uri="{BB962C8B-B14F-4D97-AF65-F5344CB8AC3E}">
        <p14:creationId xmlns:p14="http://schemas.microsoft.com/office/powerpoint/2010/main" val="3779374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2D7BEB-68FA-AA32-0E6C-6CAF16197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5563" y="3022082"/>
            <a:ext cx="5950424" cy="904531"/>
          </a:xfrm>
          <a:prstGeom prst="rect">
            <a:avLst/>
          </a:prstGeom>
        </p:spPr>
      </p:pic>
      <p:cxnSp>
        <p:nvCxnSpPr>
          <p:cNvPr id="2" name="Straight Connector 1">
            <a:extLst>
              <a:ext uri="{FF2B5EF4-FFF2-40B4-BE49-F238E27FC236}">
                <a16:creationId xmlns:a16="http://schemas.microsoft.com/office/drawing/2014/main" id="{23BB4EC0-A88D-D971-C370-EAD354CF41E3}"/>
              </a:ext>
            </a:extLst>
          </p:cNvPr>
          <p:cNvCxnSpPr>
            <a:cxnSpLocks/>
          </p:cNvCxnSpPr>
          <p:nvPr/>
        </p:nvCxnSpPr>
        <p:spPr>
          <a:xfrm>
            <a:off x="5732060" y="881899"/>
            <a:ext cx="3864172"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BDE938A1-773F-168B-A330-AADE289EBE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7276" y="525842"/>
            <a:ext cx="2126912" cy="917333"/>
          </a:xfrm>
          <a:prstGeom prst="rect">
            <a:avLst/>
          </a:prstGeom>
        </p:spPr>
      </p:pic>
      <p:sp>
        <p:nvSpPr>
          <p:cNvPr id="5" name="Subtitle 2">
            <a:extLst>
              <a:ext uri="{FF2B5EF4-FFF2-40B4-BE49-F238E27FC236}">
                <a16:creationId xmlns:a16="http://schemas.microsoft.com/office/drawing/2014/main" id="{49ECF9C1-AC8C-1408-063A-854D886D99A9}"/>
              </a:ext>
            </a:extLst>
          </p:cNvPr>
          <p:cNvSpPr txBox="1">
            <a:spLocks/>
          </p:cNvSpPr>
          <p:nvPr/>
        </p:nvSpPr>
        <p:spPr>
          <a:xfrm>
            <a:off x="4942817" y="775433"/>
            <a:ext cx="3635829" cy="38213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آرمان و هدف</a:t>
            </a:r>
            <a:endParaRPr kumimoji="0" lang="en-US"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pic>
        <p:nvPicPr>
          <p:cNvPr id="6" name="Picture 5">
            <a:extLst>
              <a:ext uri="{FF2B5EF4-FFF2-40B4-BE49-F238E27FC236}">
                <a16:creationId xmlns:a16="http://schemas.microsoft.com/office/drawing/2014/main" id="{A2A8EDC1-F426-B093-796E-6B0E996CC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3529" y="506914"/>
            <a:ext cx="1499435" cy="608579"/>
          </a:xfrm>
          <a:prstGeom prst="rect">
            <a:avLst/>
          </a:prstGeom>
        </p:spPr>
      </p:pic>
      <p:pic>
        <p:nvPicPr>
          <p:cNvPr id="7" name="Picture 6">
            <a:extLst>
              <a:ext uri="{FF2B5EF4-FFF2-40B4-BE49-F238E27FC236}">
                <a16:creationId xmlns:a16="http://schemas.microsoft.com/office/drawing/2014/main" id="{B9F3AC7E-6E5F-1A47-493A-6F5BBFE600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4942818" y="852889"/>
            <a:ext cx="1130326" cy="1325578"/>
          </a:xfrm>
          <a:prstGeom prst="rect">
            <a:avLst/>
          </a:prstGeom>
        </p:spPr>
      </p:pic>
      <p:pic>
        <p:nvPicPr>
          <p:cNvPr id="31" name="Picture 30">
            <a:extLst>
              <a:ext uri="{FF2B5EF4-FFF2-40B4-BE49-F238E27FC236}">
                <a16:creationId xmlns:a16="http://schemas.microsoft.com/office/drawing/2014/main" id="{12CAD762-00D2-9D51-E2D4-02DBB681B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4497" y="1485180"/>
            <a:ext cx="4201874" cy="1434921"/>
          </a:xfrm>
          <a:prstGeom prst="rect">
            <a:avLst/>
          </a:prstGeom>
        </p:spPr>
      </p:pic>
      <p:sp>
        <p:nvSpPr>
          <p:cNvPr id="32" name="TextBox 31">
            <a:extLst>
              <a:ext uri="{FF2B5EF4-FFF2-40B4-BE49-F238E27FC236}">
                <a16:creationId xmlns:a16="http://schemas.microsoft.com/office/drawing/2014/main" id="{ADAEE990-CDF9-286E-BA57-91B2C1A86AE1}"/>
              </a:ext>
            </a:extLst>
          </p:cNvPr>
          <p:cNvSpPr txBox="1"/>
          <p:nvPr/>
        </p:nvSpPr>
        <p:spPr>
          <a:xfrm>
            <a:off x="6666581" y="1728529"/>
            <a:ext cx="3668549" cy="1077218"/>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آرمان و چشم‌انداز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solidFill>
                  <a:prstClr val="white"/>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قرآنی شدن جامعه</a:t>
            </a:r>
          </a:p>
        </p:txBody>
      </p:sp>
      <p:sp>
        <p:nvSpPr>
          <p:cNvPr id="4" name="Subtitle 2">
            <a:extLst>
              <a:ext uri="{FF2B5EF4-FFF2-40B4-BE49-F238E27FC236}">
                <a16:creationId xmlns:a16="http://schemas.microsoft.com/office/drawing/2014/main" id="{F3303C04-B55F-AB31-83D8-53F527384DF7}"/>
              </a:ext>
            </a:extLst>
          </p:cNvPr>
          <p:cNvSpPr txBox="1">
            <a:spLocks/>
          </p:cNvSpPr>
          <p:nvPr/>
        </p:nvSpPr>
        <p:spPr>
          <a:xfrm>
            <a:off x="4120993" y="3217295"/>
            <a:ext cx="6943575" cy="5822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1"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fa-IR" b="1" i="0" u="none" strike="noStrike" kern="100" cap="none" spc="0" normalizeH="0" baseline="0" noProof="0" dirty="0">
                <a:ln>
                  <a:noFill/>
                </a:ln>
                <a:solidFill>
                  <a:prstClr val="black"/>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هدف: بلاغ مبین آیات منتخب قرآن کریم </a:t>
            </a:r>
          </a:p>
        </p:txBody>
      </p:sp>
      <p:sp>
        <p:nvSpPr>
          <p:cNvPr id="13" name="TextBox 12">
            <a:extLst>
              <a:ext uri="{FF2B5EF4-FFF2-40B4-BE49-F238E27FC236}">
                <a16:creationId xmlns:a16="http://schemas.microsoft.com/office/drawing/2014/main" id="{F695160B-2697-322C-8844-E3C08DF7E4D4}"/>
              </a:ext>
            </a:extLst>
          </p:cNvPr>
          <p:cNvSpPr txBox="1"/>
          <p:nvPr/>
        </p:nvSpPr>
        <p:spPr>
          <a:xfrm>
            <a:off x="4599296" y="4171668"/>
            <a:ext cx="7183920" cy="2308324"/>
          </a:xfrm>
          <a:prstGeom prst="rect">
            <a:avLst/>
          </a:prstGeom>
          <a:noFill/>
        </p:spPr>
        <p:txBody>
          <a:bodyPr wrap="square">
            <a:spAutoFit/>
          </a:bodyPr>
          <a:lstStyle/>
          <a:p>
            <a:pPr marR="0" lvl="0" algn="just" defTabSz="914400" rtl="1" eaLnBrk="1" fontAlgn="auto" latinLnBrk="0" hangingPunct="1">
              <a:lnSpc>
                <a:spcPct val="100000"/>
              </a:lnSpc>
              <a:spcBef>
                <a:spcPts val="0"/>
              </a:spcBef>
              <a:spcAft>
                <a:spcPts val="800"/>
              </a:spcAft>
              <a:buClrTx/>
              <a:buSzTx/>
              <a:tabLst/>
              <a:defRPr/>
            </a:pPr>
            <a:r>
              <a:rPr kumimoji="0" lang="fa-IR" sz="2400" b="0" i="0" u="none" strike="noStrike" kern="100" cap="none" spc="0" normalizeH="0" baseline="0" noProof="0" dirty="0">
                <a:ln>
                  <a:noFill/>
                </a:ln>
                <a:solidFill>
                  <a:prstClr val="black"/>
                </a:solidFill>
                <a:effectLst/>
                <a:uLnTx/>
                <a:uFillTx/>
                <a:latin typeface="Yekan Bakh Light" panose="01000504000000020004" pitchFamily="2" charset="-78"/>
                <a:ea typeface="Yekan Bakh Light" panose="01000504000000020004" pitchFamily="2" charset="-78"/>
                <a:cs typeface="Yekan Bakh Light" panose="01000504000000020004" pitchFamily="2" charset="-78"/>
              </a:rPr>
              <a:t>نضهت ملی زندگی با آیه‌ها می‌خواهد با همدلی، همفکری و همکاری همه ظرفیت‌های مردمی و حاکمیتی، آیات منتخب ناظر به موضوعات کاربردی و مورد نیاز امروز نهضت اسلامی را برای عموم افراد جامعه، خصوصاً نوجوانان و جوانان، متناسب با نیاز و سلیقه ایشان به صورت گسترده و مؤثر تبیین کند، تا آن‌ها را بخوانیم، بفهمیم، حفظ کنیم و در زندگی خود به کار گیریم. </a:t>
            </a:r>
            <a:endParaRPr kumimoji="0" lang="en-US" sz="2000" b="0" i="0" u="none" strike="noStrike" kern="100" cap="none" spc="0" normalizeH="0" baseline="0" noProof="0" dirty="0">
              <a:ln>
                <a:noFill/>
              </a:ln>
              <a:solidFill>
                <a:prstClr val="black"/>
              </a:solidFill>
              <a:effectLst/>
              <a:uLnTx/>
              <a:uFillTx/>
              <a:latin typeface="Yekan Bakh Light" panose="01000504000000020004" pitchFamily="2" charset="-78"/>
              <a:ea typeface="Yekan Bakh Light" panose="01000504000000020004" pitchFamily="2" charset="-78"/>
              <a:cs typeface="Yekan Bakh Light" panose="01000504000000020004" pitchFamily="2" charset="-78"/>
            </a:endParaRPr>
          </a:p>
        </p:txBody>
      </p:sp>
    </p:spTree>
    <p:extLst>
      <p:ext uri="{BB962C8B-B14F-4D97-AF65-F5344CB8AC3E}">
        <p14:creationId xmlns:p14="http://schemas.microsoft.com/office/powerpoint/2010/main" val="26965196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3B1C8F-91E5-2848-6F8E-38232CD0ACB2}"/>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0A9ED7AF-E02D-F8F1-AE7D-9E168DE451B9}"/>
              </a:ext>
            </a:extLst>
          </p:cNvPr>
          <p:cNvSpPr txBox="1">
            <a:spLocks/>
          </p:cNvSpPr>
          <p:nvPr/>
        </p:nvSpPr>
        <p:spPr>
          <a:xfrm>
            <a:off x="7638757" y="2024165"/>
            <a:ext cx="3743835" cy="4398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b="0" i="0" u="none" strike="noStrike" kern="1200" cap="none" spc="0" normalizeH="0" baseline="0" noProof="0" dirty="0">
                <a:ln>
                  <a:noFill/>
                </a:ln>
                <a:solidFill>
                  <a:srgbClr val="1E3C72"/>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کتاب «شهادت آیه‌ها»</a:t>
            </a:r>
          </a:p>
          <a:p>
            <a:pPr marL="0" indent="0" algn="r" rtl="1">
              <a:buNone/>
              <a:defRPr/>
            </a:pPr>
            <a:r>
              <a:rPr kumimoji="0" lang="fa-IR" sz="2000" b="0" i="0" u="none" strike="noStrike" kern="1200" cap="none" spc="0" normalizeH="0" baseline="0" noProof="0" dirty="0">
                <a:ln>
                  <a:noFill/>
                </a:ln>
                <a:solidFill>
                  <a:srgbClr val="1E3C72"/>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روایت زندگی ۳۰ شهید با ۳۰ آیه منتخب</a:t>
            </a:r>
            <a:endParaRPr lang="fa-IR" sz="2000" dirty="0">
              <a:solidFill>
                <a:srgbClr val="1E3C72"/>
              </a:solidFill>
              <a:latin typeface="w_Aramesh" panose="02000500000000020004" pitchFamily="2" charset="-78"/>
              <a:ea typeface="w_Aramesh" panose="02000500000000020004" pitchFamily="2" charset="-78"/>
              <a:cs typeface="w_Aramesh" panose="02000500000000020004" pitchFamily="2" charset="-78"/>
            </a:endParaRPr>
          </a:p>
          <a:p>
            <a:pPr algn="r" rtl="1">
              <a:defRPr/>
            </a:pPr>
            <a:r>
              <a:rPr lang="fa-IR" sz="1800" dirty="0">
                <a:solidFill>
                  <a:srgbClr val="1E3C72"/>
                </a:solidFill>
                <a:latin typeface="w_Aramesh" panose="02000500000000020004" pitchFamily="2" charset="-78"/>
                <a:ea typeface="w_Aramesh" panose="02000500000000020004" pitchFamily="2" charset="-78"/>
                <a:cs typeface="w_Aramesh" panose="02000500000000020004" pitchFamily="2" charset="-78"/>
              </a:rPr>
              <a:t> قطع: پالتویی، ۱۲۰ صفحه</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lang="fa-IR" sz="1800" dirty="0">
                <a:solidFill>
                  <a:srgbClr val="1E3C72"/>
                </a:solidFill>
                <a:latin typeface="w_Aramesh" panose="02000500000000020004" pitchFamily="2" charset="-78"/>
                <a:ea typeface="w_Aramesh" panose="02000500000000020004" pitchFamily="2" charset="-78"/>
                <a:cs typeface="w_Aramesh" panose="02000500000000020004" pitchFamily="2" charset="-78"/>
              </a:rPr>
              <a:t>موضوع: ۳۰ روایت از ۳۰ شهید مرتبط با ۳۰ آیه</a:t>
            </a:r>
          </a:p>
          <a:p>
            <a:pPr algn="r" rtl="1">
              <a:defRPr/>
            </a:pPr>
            <a:r>
              <a:rPr lang="fa-IR" sz="1800" dirty="0">
                <a:solidFill>
                  <a:srgbClr val="1E3C72"/>
                </a:solidFill>
                <a:latin typeface="w_Aramesh" panose="02000500000000020004" pitchFamily="2" charset="-78"/>
                <a:ea typeface="w_Aramesh" panose="02000500000000020004" pitchFamily="2" charset="-78"/>
                <a:cs typeface="w_Aramesh" panose="02000500000000020004" pitchFamily="2" charset="-78"/>
              </a:rPr>
              <a:t> مخاطب: عموم مردم</a:t>
            </a:r>
          </a:p>
          <a:p>
            <a:pPr algn="r" rtl="1">
              <a:defRPr/>
            </a:pPr>
            <a:r>
              <a:rPr lang="fa-IR" sz="1800" dirty="0">
                <a:solidFill>
                  <a:srgbClr val="1E3C72"/>
                </a:solidFill>
                <a:latin typeface="w_Aramesh" panose="02000500000000020004" pitchFamily="2" charset="-78"/>
                <a:ea typeface="w_Aramesh" panose="02000500000000020004" pitchFamily="2" charset="-78"/>
                <a:cs typeface="w_Aramesh" panose="02000500000000020004" pitchFamily="2" charset="-78"/>
              </a:rPr>
              <a:t> قیمت پشت جلد: ۶۰هزار تومان</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a-IR" sz="20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endParaRP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0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شماره تماس انتشارات ابراهیم هادی:</a:t>
            </a:r>
          </a:p>
          <a:p>
            <a:pPr marL="0" marR="0" lvl="0" indent="0" algn="r" defTabSz="91440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0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📞36306191_36312144(021)</a:t>
            </a:r>
          </a:p>
          <a:p>
            <a:pPr marL="0" marR="0" lvl="0" indent="0" algn="r" defTabSz="914400" rtl="1" eaLnBrk="1" fontAlgn="auto" latinLnBrk="0" hangingPunct="1">
              <a:lnSpc>
                <a:spcPct val="90000"/>
              </a:lnSpc>
              <a:spcBef>
                <a:spcPts val="1000"/>
              </a:spcBef>
              <a:spcAft>
                <a:spcPts val="0"/>
              </a:spcAft>
              <a:buClrTx/>
              <a:buSzTx/>
              <a:buNone/>
              <a:tabLst/>
              <a:defRPr/>
            </a:pPr>
            <a:endParaRPr kumimoji="0" lang="en-US"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pic>
        <p:nvPicPr>
          <p:cNvPr id="4" name="Picture 3">
            <a:extLst>
              <a:ext uri="{FF2B5EF4-FFF2-40B4-BE49-F238E27FC236}">
                <a16:creationId xmlns:a16="http://schemas.microsoft.com/office/drawing/2014/main" id="{BB6809ED-694F-DB5E-32C3-7784DC7BE3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18" name="TextBox 17">
            <a:extLst>
              <a:ext uri="{FF2B5EF4-FFF2-40B4-BE49-F238E27FC236}">
                <a16:creationId xmlns:a16="http://schemas.microsoft.com/office/drawing/2014/main" id="{37DDBF14-33BD-7FE0-3B80-6C339B42BA93}"/>
              </a:ext>
            </a:extLst>
          </p:cNvPr>
          <p:cNvSpPr txBox="1"/>
          <p:nvPr/>
        </p:nvSpPr>
        <p:spPr>
          <a:xfrm>
            <a:off x="2215662" y="6125353"/>
            <a:ext cx="4396153" cy="369332"/>
          </a:xfrm>
          <a:prstGeom prst="rect">
            <a:avLst/>
          </a:prstGeom>
          <a:noFill/>
        </p:spPr>
        <p:txBody>
          <a:bodyPr wrap="square">
            <a:spAutoFit/>
          </a:bodyPr>
          <a:lstStyle/>
          <a:p>
            <a:pPr algn="r" rtl="1"/>
            <a:r>
              <a:rPr kumimoji="0" lang="fa-IR" sz="1800" b="0" i="0" u="none" strike="noStrike" kern="1200" cap="none" spc="0" normalizeH="0" baseline="0" noProof="0" dirty="0">
                <a:ln>
                  <a:noFill/>
                </a:ln>
                <a:solidFill>
                  <a:schemeClr val="bg1"/>
                </a:solidFill>
                <a:effectLst/>
                <a:uLnTx/>
                <a:uFillTx/>
                <a:latin typeface="Ray Black" panose="02000504000000020004" pitchFamily="2" charset="-78"/>
                <a:ea typeface="w_Aramesh" panose="02000500000000020004" pitchFamily="2" charset="-78"/>
                <a:cs typeface="Ray Black" panose="02000504000000020004" pitchFamily="2" charset="-78"/>
              </a:rPr>
              <a:t>◃</a:t>
            </a:r>
            <a:r>
              <a:rPr kumimoji="0" lang="fa-IR" sz="1800" b="0" i="0" u="none" strike="noStrike" kern="1200" cap="none" spc="0" normalizeH="0" baseline="0" noProof="0" dirty="0">
                <a:ln>
                  <a:noFill/>
                </a:ln>
                <a:solidFill>
                  <a:schemeClr val="bg1"/>
                </a:solidFill>
                <a:effectLst/>
                <a:uLnTx/>
                <a:uFillTx/>
                <a:latin typeface="w_Aramesh" panose="02000500000000020004" pitchFamily="2" charset="-78"/>
                <a:ea typeface="w_Aramesh" panose="02000500000000020004" pitchFamily="2" charset="-78"/>
                <a:cs typeface="w_Aramesh" panose="02000500000000020004" pitchFamily="2" charset="-78"/>
              </a:rPr>
              <a:t>برای خرید با انتشارات تماس بگیرید</a:t>
            </a:r>
            <a:endParaRPr lang="en-US" dirty="0">
              <a:solidFill>
                <a:schemeClr val="bg1"/>
              </a:solidFill>
            </a:endParaRPr>
          </a:p>
        </p:txBody>
      </p:sp>
    </p:spTree>
    <p:extLst>
      <p:ext uri="{BB962C8B-B14F-4D97-AF65-F5344CB8AC3E}">
        <p14:creationId xmlns:p14="http://schemas.microsoft.com/office/powerpoint/2010/main" val="25828663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A28B79-B7E0-755B-831A-9A31EEB9A1A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A6F9798-CC41-F88C-47B7-E4C48E58AEE2}"/>
              </a:ext>
            </a:extLst>
          </p:cNvPr>
          <p:cNvPicPr>
            <a:picLocks noChangeAspect="1"/>
          </p:cNvPicPr>
          <p:nvPr/>
        </p:nvPicPr>
        <p:blipFill>
          <a:blip r:embed="rId2"/>
          <a:stretch>
            <a:fillRect/>
          </a:stretch>
        </p:blipFill>
        <p:spPr>
          <a:xfrm>
            <a:off x="8145194" y="4473184"/>
            <a:ext cx="3161430" cy="2237920"/>
          </a:xfrm>
          <a:prstGeom prst="rect">
            <a:avLst/>
          </a:prstGeom>
        </p:spPr>
      </p:pic>
      <p:sp>
        <p:nvSpPr>
          <p:cNvPr id="2" name="Subtitle 2">
            <a:extLst>
              <a:ext uri="{FF2B5EF4-FFF2-40B4-BE49-F238E27FC236}">
                <a16:creationId xmlns:a16="http://schemas.microsoft.com/office/drawing/2014/main" id="{471FF088-00B6-786C-4959-B15704757AD9}"/>
              </a:ext>
            </a:extLst>
          </p:cNvPr>
          <p:cNvSpPr txBox="1">
            <a:spLocks/>
          </p:cNvSpPr>
          <p:nvPr/>
        </p:nvSpPr>
        <p:spPr>
          <a:xfrm>
            <a:off x="7394264" y="697129"/>
            <a:ext cx="3926428" cy="52680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b="0" i="0" u="none" strike="noStrike" kern="1200" cap="none" spc="0" normalizeH="0" baseline="0" noProof="0" dirty="0">
                <a:ln>
                  <a:noFill/>
                </a:ln>
                <a:solidFill>
                  <a:srgbClr val="1E3C72"/>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مجله جیبی زندگی با آیـــه‌ها</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000" dirty="0">
                <a:solidFill>
                  <a:srgbClr val="1E3C72"/>
                </a:solidFill>
                <a:latin typeface="w_Aramesh Extra Bold" panose="02000500000000020004" pitchFamily="2" charset="-78"/>
                <a:ea typeface="w_Aramesh Extra Bold" panose="02000500000000020004" pitchFamily="2" charset="-78"/>
                <a:cs typeface="w_Aramesh Extra Bold" panose="02000500000000020004" pitchFamily="2" charset="-78"/>
              </a:rPr>
              <a:t>مخاطب: عموم مردم </a:t>
            </a:r>
          </a:p>
          <a:p>
            <a:pPr algn="r" rtl="1">
              <a:defRPr/>
            </a:pPr>
            <a:r>
              <a:rPr lang="fa-IR" sz="1800" dirty="0">
                <a:solidFill>
                  <a:srgbClr val="1E3C72"/>
                </a:solidFill>
                <a:latin typeface="w_Aramesh" panose="02000500000000020004" pitchFamily="2" charset="-78"/>
                <a:ea typeface="w_Aramesh" panose="02000500000000020004" pitchFamily="2" charset="-78"/>
                <a:cs typeface="w_Aramesh" panose="02000500000000020004" pitchFamily="2" charset="-78"/>
              </a:rPr>
              <a:t>عنوان و آیه و ترجمه</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طرح گرافیکی</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متن جذاب مصداقی ۱۰۰ کلمه‌ای</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lang="fa-IR" sz="1800" dirty="0">
                <a:solidFill>
                  <a:srgbClr val="1E3C72"/>
                </a:solidFill>
                <a:latin typeface="w_Aramesh" panose="02000500000000020004" pitchFamily="2" charset="-78"/>
                <a:ea typeface="w_Aramesh" panose="02000500000000020004" pitchFamily="2" charset="-78"/>
                <a:cs typeface="w_Aramesh" panose="02000500000000020004" pitchFamily="2" charset="-78"/>
              </a:rPr>
              <a:t>خاطره شهید</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عهد با آیه</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lang="fa-IR" sz="1800" dirty="0">
                <a:solidFill>
                  <a:srgbClr val="1E3C72"/>
                </a:solidFill>
                <a:latin typeface="w_Aramesh" panose="02000500000000020004" pitchFamily="2" charset="-78"/>
                <a:ea typeface="w_Aramesh" panose="02000500000000020004" pitchFamily="2" charset="-78"/>
                <a:cs typeface="w_Aramesh" panose="02000500000000020004" pitchFamily="2" charset="-78"/>
              </a:rPr>
              <a:t>تقویم و اوقات شرعی</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دعای روزها و اعمال شب‌های ماه مبارک و ...</a:t>
            </a:r>
          </a:p>
          <a:p>
            <a:pPr marL="0" marR="0" lvl="0" indent="0" algn="r" defTabSz="914400" rtl="1" eaLnBrk="1" fontAlgn="auto" latinLnBrk="0" hangingPunct="1">
              <a:lnSpc>
                <a:spcPct val="90000"/>
              </a:lnSpc>
              <a:spcBef>
                <a:spcPts val="1000"/>
              </a:spcBef>
              <a:spcAft>
                <a:spcPts val="0"/>
              </a:spcAft>
              <a:buClrTx/>
              <a:buSzTx/>
              <a:buNone/>
              <a:tabLst/>
              <a:defRPr/>
            </a:pPr>
            <a:endParaRPr kumimoji="0" lang="en-US" sz="16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pic>
        <p:nvPicPr>
          <p:cNvPr id="13" name="Picture 12">
            <a:extLst>
              <a:ext uri="{FF2B5EF4-FFF2-40B4-BE49-F238E27FC236}">
                <a16:creationId xmlns:a16="http://schemas.microsoft.com/office/drawing/2014/main" id="{2E670ED9-73B6-3CFC-7610-C9DFCA258F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15" name="TextBox 14">
            <a:extLst>
              <a:ext uri="{FF2B5EF4-FFF2-40B4-BE49-F238E27FC236}">
                <a16:creationId xmlns:a16="http://schemas.microsoft.com/office/drawing/2014/main" id="{748C1062-8595-D901-CBAF-D0FB38CC156F}"/>
              </a:ext>
            </a:extLst>
          </p:cNvPr>
          <p:cNvSpPr txBox="1"/>
          <p:nvPr/>
        </p:nvSpPr>
        <p:spPr>
          <a:xfrm>
            <a:off x="2215662" y="6125353"/>
            <a:ext cx="4396153" cy="369332"/>
          </a:xfrm>
          <a:prstGeom prst="rect">
            <a:avLst/>
          </a:prstGeom>
          <a:noFill/>
        </p:spPr>
        <p:txBody>
          <a:bodyPr wrap="square">
            <a:spAutoFit/>
          </a:bodyPr>
          <a:lstStyle/>
          <a:p>
            <a:pPr algn="r" rtl="1"/>
            <a:r>
              <a:rPr kumimoji="0" lang="fa-IR" sz="1800" b="0" i="0" u="none" strike="noStrike" kern="1200" cap="none" spc="0" normalizeH="0" baseline="0" noProof="0" dirty="0">
                <a:ln>
                  <a:noFill/>
                </a:ln>
                <a:solidFill>
                  <a:schemeClr val="bg1"/>
                </a:solidFill>
                <a:effectLst/>
                <a:uLnTx/>
                <a:uFillTx/>
                <a:latin typeface="Ray Black" panose="02000504000000020004" pitchFamily="2" charset="-78"/>
                <a:ea typeface="w_Aramesh" panose="02000500000000020004" pitchFamily="2" charset="-78"/>
                <a:cs typeface="Ray Black" panose="02000504000000020004" pitchFamily="2" charset="-78"/>
              </a:rPr>
              <a:t>◃</a:t>
            </a:r>
            <a:r>
              <a:rPr kumimoji="0" lang="fa-IR" sz="1800" b="0" i="0" u="none" strike="noStrike" kern="1200" cap="none" spc="0" normalizeH="0" baseline="0" noProof="0" dirty="0">
                <a:ln>
                  <a:noFill/>
                </a:ln>
                <a:solidFill>
                  <a:schemeClr val="bg1"/>
                </a:solidFill>
                <a:effectLst/>
                <a:uLnTx/>
                <a:uFillTx/>
                <a:latin typeface="w_Aramesh" panose="02000500000000020004" pitchFamily="2" charset="-78"/>
                <a:ea typeface="w_Aramesh" panose="02000500000000020004" pitchFamily="2" charset="-78"/>
                <a:cs typeface="w_Aramesh" panose="02000500000000020004" pitchFamily="2" charset="-78"/>
              </a:rPr>
              <a:t>دریافت رایگان (فایل لایه باز) از سایت محصولات</a:t>
            </a:r>
            <a:endParaRPr lang="en-US" dirty="0">
              <a:solidFill>
                <a:schemeClr val="bg1"/>
              </a:solidFill>
            </a:endParaRPr>
          </a:p>
        </p:txBody>
      </p:sp>
    </p:spTree>
    <p:extLst>
      <p:ext uri="{BB962C8B-B14F-4D97-AF65-F5344CB8AC3E}">
        <p14:creationId xmlns:p14="http://schemas.microsoft.com/office/powerpoint/2010/main" val="7166297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0301D-3BAA-7544-3114-229C18A7670E}"/>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C5347008-2855-8045-945F-D7E4360B0B0F}"/>
              </a:ext>
            </a:extLst>
          </p:cNvPr>
          <p:cNvSpPr txBox="1">
            <a:spLocks/>
          </p:cNvSpPr>
          <p:nvPr/>
        </p:nvSpPr>
        <p:spPr>
          <a:xfrm>
            <a:off x="1336121" y="1502108"/>
            <a:ext cx="4719156" cy="50288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lang="fa-IR" sz="1600" dirty="0">
              <a:solidFill>
                <a:srgbClr val="0F110A"/>
              </a:solidFill>
              <a:latin typeface="w_Aramesh" panose="02000500000000020004" pitchFamily="2" charset="-78"/>
              <a:ea typeface="w_Aramesh" panose="02000500000000020004" pitchFamily="2" charset="-78"/>
              <a:cs typeface="w_Aramesh" panose="02000500000000020004" pitchFamily="2" charset="-78"/>
            </a:endParaRPr>
          </a:p>
        </p:txBody>
      </p:sp>
      <p:pic>
        <p:nvPicPr>
          <p:cNvPr id="4" name="Picture 3">
            <a:extLst>
              <a:ext uri="{FF2B5EF4-FFF2-40B4-BE49-F238E27FC236}">
                <a16:creationId xmlns:a16="http://schemas.microsoft.com/office/drawing/2014/main" id="{6CC83E70-1A80-5566-A191-CA18210428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6" name="Subtitle 2">
            <a:extLst>
              <a:ext uri="{FF2B5EF4-FFF2-40B4-BE49-F238E27FC236}">
                <a16:creationId xmlns:a16="http://schemas.microsoft.com/office/drawing/2014/main" id="{60EA0A0C-A577-1106-C9D6-D7624F74E39E}"/>
              </a:ext>
            </a:extLst>
          </p:cNvPr>
          <p:cNvSpPr txBox="1">
            <a:spLocks/>
          </p:cNvSpPr>
          <p:nvPr/>
        </p:nvSpPr>
        <p:spPr>
          <a:xfrm>
            <a:off x="7638757" y="1996030"/>
            <a:ext cx="3743835" cy="4398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800" dirty="0">
                <a:solidFill>
                  <a:srgbClr val="1E3C72"/>
                </a:solidFill>
                <a:latin typeface="w_Aramesh Extra Bold" panose="02000500000000020004" pitchFamily="2" charset="-78"/>
                <a:ea typeface="w_Aramesh Extra Bold" panose="02000500000000020004" pitchFamily="2" charset="-78"/>
                <a:cs typeface="w_Aramesh Extra Bold" panose="02000500000000020004" pitchFamily="2" charset="-78"/>
              </a:rPr>
              <a:t>کتاب «رمز پیروزی» </a:t>
            </a:r>
          </a:p>
          <a:p>
            <a:pPr marL="0" indent="0" algn="r" rtl="1">
              <a:buNone/>
              <a:defRPr/>
            </a:pPr>
            <a:r>
              <a:rPr kumimoji="0" lang="fa-IR" sz="2000" b="0" i="0" u="none" strike="noStrike" kern="1200" cap="none" spc="0" normalizeH="0" baseline="0" noProof="0" dirty="0">
                <a:ln>
                  <a:noFill/>
                </a:ln>
                <a:solidFill>
                  <a:srgbClr val="1E3C72"/>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ویژه مبلغین</a:t>
            </a:r>
            <a:endParaRPr lang="fa-IR" sz="2000" dirty="0">
              <a:solidFill>
                <a:srgbClr val="1E3C72"/>
              </a:solidFill>
              <a:latin typeface="w_Aramesh" panose="02000500000000020004" pitchFamily="2" charset="-78"/>
              <a:ea typeface="w_Aramesh" panose="02000500000000020004" pitchFamily="2" charset="-78"/>
              <a:cs typeface="w_Aramesh" panose="02000500000000020004" pitchFamily="2" charset="-78"/>
            </a:endParaRPr>
          </a:p>
          <a:p>
            <a:pPr algn="r" rtl="1">
              <a:defRPr/>
            </a:pPr>
            <a:r>
              <a:rPr lang="fa-IR" sz="1800" dirty="0">
                <a:solidFill>
                  <a:srgbClr val="1E3C72"/>
                </a:solidFill>
                <a:latin typeface="w_Aramesh" panose="02000500000000020004" pitchFamily="2" charset="-78"/>
                <a:ea typeface="w_Aramesh" panose="02000500000000020004" pitchFamily="2" charset="-78"/>
                <a:cs typeface="w_Aramesh" panose="02000500000000020004" pitchFamily="2" charset="-78"/>
              </a:rPr>
              <a:t>قطع: رقعی</a:t>
            </a:r>
          </a:p>
          <a:p>
            <a:pPr algn="r" rtl="1">
              <a:defRPr/>
            </a:pPr>
            <a:r>
              <a:rPr lang="fa-IR" sz="1800" dirty="0">
                <a:solidFill>
                  <a:srgbClr val="1E3C72"/>
                </a:solidFill>
                <a:latin typeface="w_Aramesh" panose="02000500000000020004" pitchFamily="2" charset="-78"/>
                <a:ea typeface="w_Aramesh" panose="02000500000000020004" pitchFamily="2" charset="-78"/>
                <a:cs typeface="w_Aramesh" panose="02000500000000020004" pitchFamily="2" charset="-78"/>
              </a:rPr>
              <a:t>تعداد صفحات: ۵۳۲ صفحه  </a:t>
            </a:r>
          </a:p>
          <a:p>
            <a:pPr algn="r" rtl="1">
              <a:defRPr/>
            </a:pPr>
            <a:r>
              <a:rPr lang="fa-IR" sz="1800" dirty="0">
                <a:solidFill>
                  <a:srgbClr val="1E3C72"/>
                </a:solidFill>
                <a:latin typeface="w_Aramesh" panose="02000500000000020004" pitchFamily="2" charset="-78"/>
                <a:ea typeface="w_Aramesh" panose="02000500000000020004" pitchFamily="2" charset="-78"/>
                <a:cs typeface="w_Aramesh" panose="02000500000000020004" pitchFamily="2" charset="-78"/>
              </a:rPr>
              <a:t>موضوع: گنجینه‌ای از سوژه‌های سخن برای تبیین ۳۰ فراز زندگی‌ساز (آیات و روایات، کلام بزرگان، داستان، منبرک و ...)</a:t>
            </a:r>
          </a:p>
          <a:p>
            <a:pPr algn="r" rtl="1">
              <a:defRPr/>
            </a:pPr>
            <a:r>
              <a:rPr lang="fa-IR" sz="1800" dirty="0">
                <a:solidFill>
                  <a:srgbClr val="1E3C72"/>
                </a:solidFill>
                <a:latin typeface="w_Aramesh" panose="02000500000000020004" pitchFamily="2" charset="-78"/>
                <a:ea typeface="w_Aramesh" panose="02000500000000020004" pitchFamily="2" charset="-78"/>
                <a:cs typeface="w_Aramesh" panose="02000500000000020004" pitchFamily="2" charset="-78"/>
              </a:rPr>
              <a:t>قیمت پشت جلد: ۲۵۰هزار تومان</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sp>
        <p:nvSpPr>
          <p:cNvPr id="7" name="TextBox 6">
            <a:extLst>
              <a:ext uri="{FF2B5EF4-FFF2-40B4-BE49-F238E27FC236}">
                <a16:creationId xmlns:a16="http://schemas.microsoft.com/office/drawing/2014/main" id="{D19FFF60-3901-A91A-65C5-AEBFA28CC5F4}"/>
              </a:ext>
            </a:extLst>
          </p:cNvPr>
          <p:cNvSpPr txBox="1"/>
          <p:nvPr/>
        </p:nvSpPr>
        <p:spPr>
          <a:xfrm>
            <a:off x="2215662" y="6125353"/>
            <a:ext cx="4396153" cy="369332"/>
          </a:xfrm>
          <a:prstGeom prst="rect">
            <a:avLst/>
          </a:prstGeom>
          <a:noFill/>
        </p:spPr>
        <p:txBody>
          <a:bodyPr wrap="square">
            <a:spAutoFit/>
          </a:bodyPr>
          <a:lstStyle/>
          <a:p>
            <a:pPr algn="r" rtl="1"/>
            <a:r>
              <a:rPr kumimoji="0" lang="fa-IR" sz="1800" b="0" i="0" u="none" strike="noStrike" kern="1200" cap="none" spc="0" normalizeH="0" baseline="0" noProof="0" dirty="0">
                <a:ln>
                  <a:noFill/>
                </a:ln>
                <a:solidFill>
                  <a:schemeClr val="bg1"/>
                </a:solidFill>
                <a:effectLst/>
                <a:uLnTx/>
                <a:uFillTx/>
                <a:latin typeface="Ray Black" panose="02000504000000020004" pitchFamily="2" charset="-78"/>
                <a:ea typeface="w_Aramesh" panose="02000500000000020004" pitchFamily="2" charset="-78"/>
                <a:cs typeface="Ray Black" panose="02000504000000020004" pitchFamily="2" charset="-78"/>
              </a:rPr>
              <a:t>◃</a:t>
            </a:r>
            <a:r>
              <a:rPr kumimoji="0" lang="fa-IR" sz="1800" b="0" i="0" u="none" strike="noStrike" kern="1200" cap="none" spc="0" normalizeH="0" baseline="0" noProof="0" dirty="0">
                <a:ln>
                  <a:noFill/>
                </a:ln>
                <a:solidFill>
                  <a:schemeClr val="bg1"/>
                </a:solidFill>
                <a:effectLst/>
                <a:uLnTx/>
                <a:uFillTx/>
                <a:latin typeface="w_Aramesh" panose="02000500000000020004" pitchFamily="2" charset="-78"/>
                <a:ea typeface="w_Aramesh" panose="02000500000000020004" pitchFamily="2" charset="-78"/>
                <a:cs typeface="w_Aramesh" panose="02000500000000020004" pitchFamily="2" charset="-78"/>
              </a:rPr>
              <a:t>دریافت رایگان از سایت محصولات</a:t>
            </a:r>
            <a:endParaRPr lang="en-US" dirty="0">
              <a:solidFill>
                <a:schemeClr val="bg1"/>
              </a:solidFill>
            </a:endParaRPr>
          </a:p>
        </p:txBody>
      </p:sp>
    </p:spTree>
    <p:extLst>
      <p:ext uri="{BB962C8B-B14F-4D97-AF65-F5344CB8AC3E}">
        <p14:creationId xmlns:p14="http://schemas.microsoft.com/office/powerpoint/2010/main" val="27690026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915F9-4241-57A1-74F9-9083B11424F6}"/>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4923A8B1-6817-46A4-46E0-C9DADA6185F0}"/>
              </a:ext>
            </a:extLst>
          </p:cNvPr>
          <p:cNvSpPr txBox="1">
            <a:spLocks/>
          </p:cNvSpPr>
          <p:nvPr/>
        </p:nvSpPr>
        <p:spPr>
          <a:xfrm>
            <a:off x="1336121" y="1502108"/>
            <a:ext cx="4719156" cy="50288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lang="fa-IR" sz="1600" dirty="0">
              <a:solidFill>
                <a:srgbClr val="0F110A"/>
              </a:solidFill>
              <a:latin typeface="w_Aramesh" panose="02000500000000020004" pitchFamily="2" charset="-78"/>
              <a:ea typeface="w_Aramesh" panose="02000500000000020004" pitchFamily="2" charset="-78"/>
              <a:cs typeface="w_Aramesh" panose="02000500000000020004" pitchFamily="2" charset="-78"/>
            </a:endParaRPr>
          </a:p>
        </p:txBody>
      </p:sp>
      <p:sp>
        <p:nvSpPr>
          <p:cNvPr id="5" name="Subtitle 2">
            <a:extLst>
              <a:ext uri="{FF2B5EF4-FFF2-40B4-BE49-F238E27FC236}">
                <a16:creationId xmlns:a16="http://schemas.microsoft.com/office/drawing/2014/main" id="{E74109CB-7096-955F-2B36-5412CD8EABFF}"/>
              </a:ext>
            </a:extLst>
          </p:cNvPr>
          <p:cNvSpPr txBox="1">
            <a:spLocks/>
          </p:cNvSpPr>
          <p:nvPr/>
        </p:nvSpPr>
        <p:spPr>
          <a:xfrm>
            <a:off x="7807568" y="2011678"/>
            <a:ext cx="3580639" cy="49318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b="0" i="0" u="none" strike="noStrike" kern="1200" cap="none" spc="0" normalizeH="0" baseline="0" noProof="0" dirty="0">
                <a:ln>
                  <a:noFill/>
                </a:ln>
                <a:solidFill>
                  <a:srgbClr val="1E3C72"/>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کتاب «سرزمین قهرمانان»  </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1800" b="1"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ویژه فعالان تربیتی و معلمان و مربیان</a:t>
            </a:r>
          </a:p>
          <a:p>
            <a:pPr algn="r" rtl="1">
              <a:defRPr/>
            </a:pPr>
            <a:r>
              <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قطع: رقعی  </a:t>
            </a:r>
          </a:p>
          <a:p>
            <a:pPr algn="r" rtl="1">
              <a:defRPr/>
            </a:pPr>
            <a:r>
              <a:rPr lang="fa-IR" sz="1800" dirty="0">
                <a:solidFill>
                  <a:srgbClr val="1E3C72"/>
                </a:solidFill>
                <a:latin typeface="w_Aramesh" panose="02000500000000020004" pitchFamily="2" charset="-78"/>
                <a:ea typeface="w_Aramesh" panose="02000500000000020004" pitchFamily="2" charset="-78"/>
                <a:cs typeface="w_Aramesh" panose="02000500000000020004" pitchFamily="2" charset="-78"/>
              </a:rPr>
              <a:t>تعداد صفحات: ۱۴۴صفحه</a:t>
            </a:r>
            <a:endPar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endParaRPr>
          </a:p>
          <a:p>
            <a:pPr algn="r" rtl="1">
              <a:defRPr/>
            </a:pPr>
            <a:r>
              <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موضوع: ۱۰ طرح درس اختصاصی برای کودک (دانش‌آموز ابتدایی) </a:t>
            </a:r>
          </a:p>
          <a:p>
            <a:pPr algn="r" rtl="1">
              <a:defRPr/>
            </a:pPr>
            <a:r>
              <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قیمت پشت جلد</a:t>
            </a:r>
            <a:r>
              <a:rPr lang="fa-IR" sz="1800" dirty="0">
                <a:solidFill>
                  <a:srgbClr val="1E3C72"/>
                </a:solidFill>
                <a:latin typeface="w_Aramesh" panose="02000500000000020004" pitchFamily="2" charset="-78"/>
                <a:ea typeface="w_Aramesh" panose="02000500000000020004" pitchFamily="2" charset="-78"/>
                <a:cs typeface="w_Aramesh" panose="02000500000000020004" pitchFamily="2" charset="-78"/>
              </a:rPr>
              <a:t>: ۱۰۰هزار تومان</a:t>
            </a:r>
            <a:endPar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pic>
        <p:nvPicPr>
          <p:cNvPr id="4" name="Picture 3">
            <a:extLst>
              <a:ext uri="{FF2B5EF4-FFF2-40B4-BE49-F238E27FC236}">
                <a16:creationId xmlns:a16="http://schemas.microsoft.com/office/drawing/2014/main" id="{499DA9C8-ACA5-39E2-D1DD-779AA46D61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7" name="TextBox 6">
            <a:extLst>
              <a:ext uri="{FF2B5EF4-FFF2-40B4-BE49-F238E27FC236}">
                <a16:creationId xmlns:a16="http://schemas.microsoft.com/office/drawing/2014/main" id="{48772B07-3106-602C-807B-B99324E5D989}"/>
              </a:ext>
            </a:extLst>
          </p:cNvPr>
          <p:cNvSpPr txBox="1"/>
          <p:nvPr/>
        </p:nvSpPr>
        <p:spPr>
          <a:xfrm>
            <a:off x="2215662" y="6125353"/>
            <a:ext cx="4396153" cy="369332"/>
          </a:xfrm>
          <a:prstGeom prst="rect">
            <a:avLst/>
          </a:prstGeom>
          <a:noFill/>
        </p:spPr>
        <p:txBody>
          <a:bodyPr wrap="square">
            <a:spAutoFit/>
          </a:bodyPr>
          <a:lstStyle/>
          <a:p>
            <a:pPr algn="r" rtl="1"/>
            <a:r>
              <a:rPr kumimoji="0" lang="fa-IR" sz="1800" b="0" i="0" u="none" strike="noStrike" kern="1200" cap="none" spc="0" normalizeH="0" baseline="0" noProof="0" dirty="0">
                <a:ln>
                  <a:noFill/>
                </a:ln>
                <a:solidFill>
                  <a:schemeClr val="bg1"/>
                </a:solidFill>
                <a:effectLst/>
                <a:uLnTx/>
                <a:uFillTx/>
                <a:latin typeface="Ray Black" panose="02000504000000020004" pitchFamily="2" charset="-78"/>
                <a:ea typeface="w_Aramesh" panose="02000500000000020004" pitchFamily="2" charset="-78"/>
                <a:cs typeface="Ray Black" panose="02000504000000020004" pitchFamily="2" charset="-78"/>
              </a:rPr>
              <a:t>◃</a:t>
            </a:r>
            <a:r>
              <a:rPr kumimoji="0" lang="fa-IR" sz="1800" b="0" i="0" u="none" strike="noStrike" kern="1200" cap="none" spc="0" normalizeH="0" baseline="0" noProof="0" dirty="0">
                <a:ln>
                  <a:noFill/>
                </a:ln>
                <a:solidFill>
                  <a:schemeClr val="bg1"/>
                </a:solidFill>
                <a:effectLst/>
                <a:uLnTx/>
                <a:uFillTx/>
                <a:latin typeface="w_Aramesh" panose="02000500000000020004" pitchFamily="2" charset="-78"/>
                <a:ea typeface="w_Aramesh" panose="02000500000000020004" pitchFamily="2" charset="-78"/>
                <a:cs typeface="w_Aramesh" panose="02000500000000020004" pitchFamily="2" charset="-78"/>
              </a:rPr>
              <a:t>دریافت رایگان از سایت محصولات</a:t>
            </a:r>
            <a:endParaRPr lang="en-US" dirty="0">
              <a:solidFill>
                <a:schemeClr val="bg1"/>
              </a:solidFill>
            </a:endParaRPr>
          </a:p>
        </p:txBody>
      </p:sp>
    </p:spTree>
    <p:extLst>
      <p:ext uri="{BB962C8B-B14F-4D97-AF65-F5344CB8AC3E}">
        <p14:creationId xmlns:p14="http://schemas.microsoft.com/office/powerpoint/2010/main" val="18093999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E9A30-300B-8835-E3D6-2ED0D20A70FF}"/>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9441F0E6-A221-10B6-A00E-43CC695D15F2}"/>
              </a:ext>
            </a:extLst>
          </p:cNvPr>
          <p:cNvSpPr txBox="1">
            <a:spLocks/>
          </p:cNvSpPr>
          <p:nvPr/>
        </p:nvSpPr>
        <p:spPr>
          <a:xfrm>
            <a:off x="1336121" y="1502108"/>
            <a:ext cx="4719156" cy="50288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lang="fa-IR" sz="1600" dirty="0">
              <a:solidFill>
                <a:srgbClr val="0F110A"/>
              </a:solidFill>
              <a:latin typeface="w_Aramesh" panose="02000500000000020004" pitchFamily="2" charset="-78"/>
              <a:ea typeface="w_Aramesh" panose="02000500000000020004" pitchFamily="2" charset="-78"/>
              <a:cs typeface="w_Aramesh" panose="02000500000000020004" pitchFamily="2" charset="-78"/>
            </a:endParaRPr>
          </a:p>
        </p:txBody>
      </p:sp>
      <p:sp>
        <p:nvSpPr>
          <p:cNvPr id="5" name="Subtitle 2">
            <a:extLst>
              <a:ext uri="{FF2B5EF4-FFF2-40B4-BE49-F238E27FC236}">
                <a16:creationId xmlns:a16="http://schemas.microsoft.com/office/drawing/2014/main" id="{3F17ADD6-6B3E-56AA-EE7D-5FD0ADCAAF0A}"/>
              </a:ext>
            </a:extLst>
          </p:cNvPr>
          <p:cNvSpPr txBox="1">
            <a:spLocks/>
          </p:cNvSpPr>
          <p:nvPr/>
        </p:nvSpPr>
        <p:spPr>
          <a:xfrm>
            <a:off x="7658687" y="2011678"/>
            <a:ext cx="3729524" cy="49599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dirty="0">
                <a:solidFill>
                  <a:srgbClr val="1E3C72"/>
                </a:solidFill>
                <a:latin typeface="w_Aramesh Extra Bold" panose="02000500000000020004" pitchFamily="2" charset="-78"/>
                <a:ea typeface="w_Aramesh Extra Bold" panose="02000500000000020004" pitchFamily="2" charset="-78"/>
                <a:cs typeface="w_Aramesh Extra Bold" panose="02000500000000020004" pitchFamily="2" charset="-78"/>
              </a:rPr>
              <a:t>کتاب «ستاره‌های زمین»  </a:t>
            </a:r>
          </a:p>
          <a:p>
            <a:pPr marL="0" indent="0" algn="r" rtl="1">
              <a:buNone/>
              <a:defRPr/>
            </a:pPr>
            <a:r>
              <a:rPr lang="fa-IR" sz="2000" b="1" dirty="0">
                <a:solidFill>
                  <a:srgbClr val="1E3C72"/>
                </a:solidFill>
                <a:latin typeface="w_Aramesh" panose="02000500000000020004" pitchFamily="2" charset="-78"/>
                <a:ea typeface="w_Aramesh" panose="02000500000000020004" pitchFamily="2" charset="-78"/>
                <a:cs typeface="w_Aramesh" panose="02000500000000020004" pitchFamily="2" charset="-78"/>
              </a:rPr>
              <a:t>درسنامه جلسات قرآن</a:t>
            </a:r>
          </a:p>
          <a:p>
            <a:pPr algn="r" rtl="1">
              <a:defRPr/>
            </a:pPr>
            <a:r>
              <a:rPr lang="fa-IR" sz="1800" dirty="0">
                <a:solidFill>
                  <a:srgbClr val="1E3C72"/>
                </a:solidFill>
                <a:latin typeface="w_Aramesh" panose="02000500000000020004" pitchFamily="2" charset="-78"/>
                <a:ea typeface="w_Aramesh" panose="02000500000000020004" pitchFamily="2" charset="-78"/>
                <a:cs typeface="w_Aramesh" panose="02000500000000020004" pitchFamily="2" charset="-78"/>
              </a:rPr>
              <a:t>قطع: رقعی  </a:t>
            </a:r>
          </a:p>
          <a:p>
            <a:pPr algn="r" rtl="1">
              <a:defRPr/>
            </a:pPr>
            <a:r>
              <a:rPr lang="fa-IR" sz="1800" dirty="0">
                <a:solidFill>
                  <a:srgbClr val="1E3C72"/>
                </a:solidFill>
                <a:latin typeface="w_Aramesh" panose="02000500000000020004" pitchFamily="2" charset="-78"/>
                <a:ea typeface="w_Aramesh" panose="02000500000000020004" pitchFamily="2" charset="-78"/>
                <a:cs typeface="w_Aramesh" panose="02000500000000020004" pitchFamily="2" charset="-78"/>
              </a:rPr>
              <a:t>تعداد صفحات: ۳۳۶صفحه</a:t>
            </a:r>
          </a:p>
          <a:p>
            <a:pPr algn="r" rtl="1">
              <a:defRPr/>
            </a:pPr>
            <a:r>
              <a:rPr lang="fa-IR" sz="1800" dirty="0">
                <a:solidFill>
                  <a:srgbClr val="1E3C72"/>
                </a:solidFill>
                <a:latin typeface="w_Aramesh" panose="02000500000000020004" pitchFamily="2" charset="-78"/>
                <a:ea typeface="w_Aramesh" panose="02000500000000020004" pitchFamily="2" charset="-78"/>
                <a:cs typeface="w_Aramesh" panose="02000500000000020004" pitchFamily="2" charset="-78"/>
              </a:rPr>
              <a:t>مخاطب: مربیان جلسات و محافل قرآنی</a:t>
            </a:r>
          </a:p>
          <a:p>
            <a:pPr algn="r" rtl="1">
              <a:defRPr/>
            </a:pPr>
            <a:r>
              <a:rPr lang="fa-IR" sz="1800" dirty="0">
                <a:solidFill>
                  <a:srgbClr val="1E3C72"/>
                </a:solidFill>
                <a:latin typeface="w_Aramesh" panose="02000500000000020004" pitchFamily="2" charset="-78"/>
                <a:ea typeface="w_Aramesh" panose="02000500000000020004" pitchFamily="2" charset="-78"/>
                <a:cs typeface="w_Aramesh" panose="02000500000000020004" pitchFamily="2" charset="-78"/>
              </a:rPr>
              <a:t>قیمت پشت جلد: ۱۴۰هزار تومان</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pic>
        <p:nvPicPr>
          <p:cNvPr id="4" name="Picture 3">
            <a:extLst>
              <a:ext uri="{FF2B5EF4-FFF2-40B4-BE49-F238E27FC236}">
                <a16:creationId xmlns:a16="http://schemas.microsoft.com/office/drawing/2014/main" id="{4DDB5856-A849-B9D4-3772-D379061CE7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7" name="TextBox 6">
            <a:extLst>
              <a:ext uri="{FF2B5EF4-FFF2-40B4-BE49-F238E27FC236}">
                <a16:creationId xmlns:a16="http://schemas.microsoft.com/office/drawing/2014/main" id="{7894EDBF-8483-D4F9-BF33-A4C8716133C6}"/>
              </a:ext>
            </a:extLst>
          </p:cNvPr>
          <p:cNvSpPr txBox="1"/>
          <p:nvPr/>
        </p:nvSpPr>
        <p:spPr>
          <a:xfrm>
            <a:off x="2215662" y="6125353"/>
            <a:ext cx="4396153" cy="369332"/>
          </a:xfrm>
          <a:prstGeom prst="rect">
            <a:avLst/>
          </a:prstGeom>
          <a:noFill/>
        </p:spPr>
        <p:txBody>
          <a:bodyPr wrap="square">
            <a:spAutoFit/>
          </a:bodyPr>
          <a:lstStyle/>
          <a:p>
            <a:pPr algn="r" rtl="1"/>
            <a:r>
              <a:rPr kumimoji="0" lang="fa-IR" sz="1800" b="0" i="0" u="none" strike="noStrike" kern="1200" cap="none" spc="0" normalizeH="0" baseline="0" noProof="0" dirty="0">
                <a:ln>
                  <a:noFill/>
                </a:ln>
                <a:solidFill>
                  <a:schemeClr val="bg1"/>
                </a:solidFill>
                <a:effectLst/>
                <a:uLnTx/>
                <a:uFillTx/>
                <a:latin typeface="Ray Black" panose="02000504000000020004" pitchFamily="2" charset="-78"/>
                <a:ea typeface="w_Aramesh" panose="02000500000000020004" pitchFamily="2" charset="-78"/>
                <a:cs typeface="Ray Black" panose="02000504000000020004" pitchFamily="2" charset="-78"/>
              </a:rPr>
              <a:t>◃</a:t>
            </a:r>
            <a:r>
              <a:rPr kumimoji="0" lang="fa-IR" sz="1800" b="0" i="0" u="none" strike="noStrike" kern="1200" cap="none" spc="0" normalizeH="0" baseline="0" noProof="0" dirty="0">
                <a:ln>
                  <a:noFill/>
                </a:ln>
                <a:solidFill>
                  <a:schemeClr val="bg1"/>
                </a:solidFill>
                <a:effectLst/>
                <a:uLnTx/>
                <a:uFillTx/>
                <a:latin typeface="w_Aramesh" panose="02000500000000020004" pitchFamily="2" charset="-78"/>
                <a:ea typeface="w_Aramesh" panose="02000500000000020004" pitchFamily="2" charset="-78"/>
                <a:cs typeface="w_Aramesh" panose="02000500000000020004" pitchFamily="2" charset="-78"/>
              </a:rPr>
              <a:t>دریافت رایگان از سایت محصولات</a:t>
            </a:r>
            <a:endParaRPr lang="en-US" dirty="0">
              <a:solidFill>
                <a:schemeClr val="bg1"/>
              </a:solidFill>
            </a:endParaRPr>
          </a:p>
        </p:txBody>
      </p:sp>
    </p:spTree>
    <p:extLst>
      <p:ext uri="{BB962C8B-B14F-4D97-AF65-F5344CB8AC3E}">
        <p14:creationId xmlns:p14="http://schemas.microsoft.com/office/powerpoint/2010/main" val="11514164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49AC5-6682-3416-EFBB-80AEE69F879A}"/>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6585604A-6DFF-DCE7-2707-2F11AD6113E5}"/>
              </a:ext>
            </a:extLst>
          </p:cNvPr>
          <p:cNvSpPr txBox="1">
            <a:spLocks/>
          </p:cNvSpPr>
          <p:nvPr/>
        </p:nvSpPr>
        <p:spPr>
          <a:xfrm>
            <a:off x="1336121" y="1502108"/>
            <a:ext cx="4719156" cy="50288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lang="fa-IR" sz="1600" dirty="0">
              <a:solidFill>
                <a:srgbClr val="0F110A"/>
              </a:solidFill>
              <a:latin typeface="w_Aramesh" panose="02000500000000020004" pitchFamily="2" charset="-78"/>
              <a:ea typeface="w_Aramesh" panose="02000500000000020004" pitchFamily="2" charset="-78"/>
              <a:cs typeface="w_Aramesh" panose="02000500000000020004" pitchFamily="2" charset="-78"/>
            </a:endParaRPr>
          </a:p>
        </p:txBody>
      </p:sp>
      <p:sp>
        <p:nvSpPr>
          <p:cNvPr id="5" name="Subtitle 2">
            <a:extLst>
              <a:ext uri="{FF2B5EF4-FFF2-40B4-BE49-F238E27FC236}">
                <a16:creationId xmlns:a16="http://schemas.microsoft.com/office/drawing/2014/main" id="{95F2DD87-DE7B-A8DD-5E3C-1BB8E7228124}"/>
              </a:ext>
            </a:extLst>
          </p:cNvPr>
          <p:cNvSpPr txBox="1">
            <a:spLocks/>
          </p:cNvSpPr>
          <p:nvPr/>
        </p:nvSpPr>
        <p:spPr>
          <a:xfrm>
            <a:off x="7680961" y="2008229"/>
            <a:ext cx="3706074" cy="4621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dirty="0">
                <a:solidFill>
                  <a:srgbClr val="1E3C72"/>
                </a:solidFill>
                <a:latin typeface="w_Aramesh Extra Bold" panose="02000500000000020004" pitchFamily="2" charset="-78"/>
                <a:ea typeface="w_Aramesh Extra Bold" panose="02000500000000020004" pitchFamily="2" charset="-78"/>
                <a:cs typeface="w_Aramesh Extra Bold" panose="02000500000000020004" pitchFamily="2" charset="-78"/>
              </a:rPr>
              <a:t>کتاب «برای زندگی!» </a:t>
            </a:r>
          </a:p>
          <a:p>
            <a:pPr algn="r" rtl="1">
              <a:defRPr/>
            </a:pPr>
            <a:r>
              <a:rPr lang="fa-IR" sz="1800" dirty="0">
                <a:solidFill>
                  <a:srgbClr val="1E3C72"/>
                </a:solidFill>
                <a:latin typeface="w_Aramesh" panose="02000500000000020004" pitchFamily="2" charset="-78"/>
                <a:ea typeface="w_Aramesh" panose="02000500000000020004" pitchFamily="2" charset="-78"/>
                <a:cs typeface="w_Aramesh" panose="02000500000000020004" pitchFamily="2" charset="-78"/>
              </a:rPr>
              <a:t>قطع: رقعی  </a:t>
            </a:r>
          </a:p>
          <a:p>
            <a:pPr algn="r" rtl="1">
              <a:defRPr/>
            </a:pPr>
            <a:r>
              <a:rPr lang="fa-IR" sz="1800" dirty="0">
                <a:solidFill>
                  <a:srgbClr val="1E3C72"/>
                </a:solidFill>
                <a:latin typeface="w_Aramesh" panose="02000500000000020004" pitchFamily="2" charset="-78"/>
                <a:ea typeface="w_Aramesh" panose="02000500000000020004" pitchFamily="2" charset="-78"/>
                <a:cs typeface="w_Aramesh" panose="02000500000000020004" pitchFamily="2" charset="-78"/>
              </a:rPr>
              <a:t>تعداد صفحات: ۱۸۴صفحه</a:t>
            </a:r>
          </a:p>
          <a:p>
            <a:pPr algn="r" rtl="1">
              <a:defRPr/>
            </a:pPr>
            <a:r>
              <a:rPr lang="fa-IR" sz="1800" dirty="0">
                <a:solidFill>
                  <a:srgbClr val="1E3C72"/>
                </a:solidFill>
                <a:latin typeface="w_Aramesh" panose="02000500000000020004" pitchFamily="2" charset="-78"/>
                <a:ea typeface="w_Aramesh" panose="02000500000000020004" pitchFamily="2" charset="-78"/>
                <a:cs typeface="w_Aramesh" panose="02000500000000020004" pitchFamily="2" charset="-78"/>
              </a:rPr>
              <a:t>موضوع: ۳۰ متن مناجاتی و ادبی‌هنری با محوریت ۳۰ آیه</a:t>
            </a:r>
          </a:p>
          <a:p>
            <a:pPr algn="r" rtl="1">
              <a:defRPr/>
            </a:pPr>
            <a:r>
              <a:rPr lang="fa-IR" sz="1800" dirty="0">
                <a:solidFill>
                  <a:srgbClr val="1E3C72"/>
                </a:solidFill>
                <a:latin typeface="w_Aramesh" panose="02000500000000020004" pitchFamily="2" charset="-78"/>
                <a:ea typeface="w_Aramesh" panose="02000500000000020004" pitchFamily="2" charset="-78"/>
                <a:cs typeface="w_Aramesh" panose="02000500000000020004" pitchFamily="2" charset="-78"/>
              </a:rPr>
              <a:t>مخاطب: عموم مردم، به‌ویژه اهل ذوق و هنر  </a:t>
            </a:r>
          </a:p>
          <a:p>
            <a:pPr algn="r" rtl="1">
              <a:defRPr/>
            </a:pPr>
            <a:r>
              <a:rPr lang="fa-IR" sz="1800" dirty="0">
                <a:solidFill>
                  <a:srgbClr val="1E3C72"/>
                </a:solidFill>
                <a:latin typeface="w_Aramesh" panose="02000500000000020004" pitchFamily="2" charset="-78"/>
                <a:ea typeface="w_Aramesh" panose="02000500000000020004" pitchFamily="2" charset="-78"/>
                <a:cs typeface="w_Aramesh" panose="02000500000000020004" pitchFamily="2" charset="-78"/>
              </a:rPr>
              <a:t>قیمت پشت جلد: ۱۲۰ هزار تومان</a:t>
            </a:r>
          </a:p>
        </p:txBody>
      </p:sp>
      <p:pic>
        <p:nvPicPr>
          <p:cNvPr id="4" name="Picture 3">
            <a:extLst>
              <a:ext uri="{FF2B5EF4-FFF2-40B4-BE49-F238E27FC236}">
                <a16:creationId xmlns:a16="http://schemas.microsoft.com/office/drawing/2014/main" id="{F297A3E1-7AC4-AD4E-D249-9FD50C22C2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9" name="TextBox 8">
            <a:extLst>
              <a:ext uri="{FF2B5EF4-FFF2-40B4-BE49-F238E27FC236}">
                <a16:creationId xmlns:a16="http://schemas.microsoft.com/office/drawing/2014/main" id="{AB412DB1-DC2C-76FC-1AB5-FAB11F8733A9}"/>
              </a:ext>
            </a:extLst>
          </p:cNvPr>
          <p:cNvSpPr txBox="1"/>
          <p:nvPr/>
        </p:nvSpPr>
        <p:spPr>
          <a:xfrm>
            <a:off x="2215662" y="6125353"/>
            <a:ext cx="4396153" cy="369332"/>
          </a:xfrm>
          <a:prstGeom prst="rect">
            <a:avLst/>
          </a:prstGeom>
          <a:noFill/>
        </p:spPr>
        <p:txBody>
          <a:bodyPr wrap="square">
            <a:spAutoFit/>
          </a:bodyPr>
          <a:lstStyle/>
          <a:p>
            <a:pPr algn="r" rtl="1"/>
            <a:r>
              <a:rPr kumimoji="0" lang="fa-IR" sz="1800" b="0" i="0" u="none" strike="noStrike" kern="1200" cap="none" spc="0" normalizeH="0" baseline="0" noProof="0" dirty="0">
                <a:ln>
                  <a:noFill/>
                </a:ln>
                <a:solidFill>
                  <a:schemeClr val="bg1"/>
                </a:solidFill>
                <a:effectLst/>
                <a:uLnTx/>
                <a:uFillTx/>
                <a:latin typeface="Ray Black" panose="02000504000000020004" pitchFamily="2" charset="-78"/>
                <a:ea typeface="w_Aramesh" panose="02000500000000020004" pitchFamily="2" charset="-78"/>
                <a:cs typeface="Ray Black" panose="02000504000000020004" pitchFamily="2" charset="-78"/>
              </a:rPr>
              <a:t>◃</a:t>
            </a:r>
            <a:r>
              <a:rPr kumimoji="0" lang="fa-IR" sz="1800" b="0" i="0" u="none" strike="noStrike" kern="1200" cap="none" spc="0" normalizeH="0" baseline="0" noProof="0" dirty="0">
                <a:ln>
                  <a:noFill/>
                </a:ln>
                <a:solidFill>
                  <a:schemeClr val="bg1"/>
                </a:solidFill>
                <a:effectLst/>
                <a:uLnTx/>
                <a:uFillTx/>
                <a:latin typeface="w_Aramesh" panose="02000500000000020004" pitchFamily="2" charset="-78"/>
                <a:ea typeface="w_Aramesh" panose="02000500000000020004" pitchFamily="2" charset="-78"/>
                <a:cs typeface="w_Aramesh" panose="02000500000000020004" pitchFamily="2" charset="-78"/>
              </a:rPr>
              <a:t>دریافت رایگان از سایت محصولات</a:t>
            </a:r>
            <a:endParaRPr lang="en-US" dirty="0">
              <a:solidFill>
                <a:schemeClr val="bg1"/>
              </a:solidFill>
            </a:endParaRPr>
          </a:p>
        </p:txBody>
      </p:sp>
    </p:spTree>
    <p:extLst>
      <p:ext uri="{BB962C8B-B14F-4D97-AF65-F5344CB8AC3E}">
        <p14:creationId xmlns:p14="http://schemas.microsoft.com/office/powerpoint/2010/main" val="24646147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86BB3-24DD-D683-AF47-D2BE7153B224}"/>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70BD3FDA-8250-259A-74A5-030C682A5FDD}"/>
              </a:ext>
            </a:extLst>
          </p:cNvPr>
          <p:cNvSpPr txBox="1">
            <a:spLocks/>
          </p:cNvSpPr>
          <p:nvPr/>
        </p:nvSpPr>
        <p:spPr>
          <a:xfrm>
            <a:off x="1336121" y="1502108"/>
            <a:ext cx="4719156" cy="50288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lang="fa-IR" sz="1600" dirty="0">
              <a:solidFill>
                <a:srgbClr val="0F110A"/>
              </a:solidFill>
              <a:latin typeface="w_Aramesh" panose="02000500000000020004" pitchFamily="2" charset="-78"/>
              <a:ea typeface="w_Aramesh" panose="02000500000000020004" pitchFamily="2" charset="-78"/>
              <a:cs typeface="w_Aramesh" panose="02000500000000020004" pitchFamily="2" charset="-78"/>
            </a:endParaRPr>
          </a:p>
        </p:txBody>
      </p:sp>
      <p:sp>
        <p:nvSpPr>
          <p:cNvPr id="5" name="Subtitle 2">
            <a:extLst>
              <a:ext uri="{FF2B5EF4-FFF2-40B4-BE49-F238E27FC236}">
                <a16:creationId xmlns:a16="http://schemas.microsoft.com/office/drawing/2014/main" id="{7131626E-14EC-BD88-DFF5-F1F4E43EC18B}"/>
              </a:ext>
            </a:extLst>
          </p:cNvPr>
          <p:cNvSpPr txBox="1">
            <a:spLocks/>
          </p:cNvSpPr>
          <p:nvPr/>
        </p:nvSpPr>
        <p:spPr>
          <a:xfrm>
            <a:off x="7658685" y="1996506"/>
            <a:ext cx="3729524" cy="4791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dirty="0">
                <a:solidFill>
                  <a:srgbClr val="1E3C72"/>
                </a:solidFill>
                <a:latin typeface="w_Aramesh Extra Bold" panose="02000500000000020004" pitchFamily="2" charset="-78"/>
                <a:ea typeface="w_Aramesh Extra Bold" panose="02000500000000020004" pitchFamily="2" charset="-78"/>
                <a:cs typeface="w_Aramesh Extra Bold" panose="02000500000000020004" pitchFamily="2" charset="-78"/>
              </a:rPr>
              <a:t>کتاب «زندگی به رنگ جهاد»</a:t>
            </a:r>
          </a:p>
          <a:p>
            <a:pPr marL="0" indent="0" algn="r" rtl="1">
              <a:buNone/>
              <a:defRPr/>
            </a:pPr>
            <a:r>
              <a:rPr kumimoji="0" lang="fa-IR" sz="2000" b="1"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ویژه بانوان</a:t>
            </a:r>
          </a:p>
          <a:p>
            <a:pPr algn="r" rtl="1">
              <a:defRPr/>
            </a:pPr>
            <a:r>
              <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قطع: رقعی</a:t>
            </a:r>
            <a:endParaRPr lang="fa-IR" sz="1800" noProof="0" dirty="0">
              <a:solidFill>
                <a:srgbClr val="1E3C72"/>
              </a:solidFill>
              <a:latin typeface="w_Aramesh" panose="02000500000000020004" pitchFamily="2" charset="-78"/>
              <a:ea typeface="w_Aramesh" panose="02000500000000020004" pitchFamily="2" charset="-78"/>
              <a:cs typeface="w_Aramesh" panose="02000500000000020004" pitchFamily="2" charset="-78"/>
            </a:endParaRPr>
          </a:p>
          <a:p>
            <a:pPr algn="r" rtl="1">
              <a:defRPr/>
            </a:pPr>
            <a:r>
              <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تعداد صفحات: ۱۲۰ صفحه</a:t>
            </a:r>
          </a:p>
          <a:p>
            <a:pPr algn="r" rtl="1">
              <a:defRPr/>
            </a:pPr>
            <a:r>
              <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موضوع: تبیین زندگی‌ساز ۱۰ آیه مقاومت</a:t>
            </a:r>
          </a:p>
          <a:p>
            <a:pPr algn="r" rtl="1">
              <a:defRPr/>
            </a:pPr>
            <a:r>
              <a:rPr lang="fa-IR" sz="1800" dirty="0">
                <a:solidFill>
                  <a:srgbClr val="1E3C72"/>
                </a:solidFill>
                <a:latin typeface="w_Aramesh" panose="02000500000000020004" pitchFamily="2" charset="-78"/>
                <a:ea typeface="w_Aramesh" panose="02000500000000020004" pitchFamily="2" charset="-78"/>
                <a:cs typeface="w_Aramesh" panose="02000500000000020004" pitchFamily="2" charset="-78"/>
              </a:rPr>
              <a:t>قیمت پشت جلد: ۱۰۰ هزار تومان</a:t>
            </a:r>
            <a:endPar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pic>
        <p:nvPicPr>
          <p:cNvPr id="6" name="Picture 5">
            <a:extLst>
              <a:ext uri="{FF2B5EF4-FFF2-40B4-BE49-F238E27FC236}">
                <a16:creationId xmlns:a16="http://schemas.microsoft.com/office/drawing/2014/main" id="{A10527F7-ECCF-5D0B-CD65-58E61490A3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8" name="TextBox 7">
            <a:extLst>
              <a:ext uri="{FF2B5EF4-FFF2-40B4-BE49-F238E27FC236}">
                <a16:creationId xmlns:a16="http://schemas.microsoft.com/office/drawing/2014/main" id="{F4F5992B-B72A-BE82-3A6C-C634BA96BA54}"/>
              </a:ext>
            </a:extLst>
          </p:cNvPr>
          <p:cNvSpPr txBox="1"/>
          <p:nvPr/>
        </p:nvSpPr>
        <p:spPr>
          <a:xfrm>
            <a:off x="2215662" y="6125353"/>
            <a:ext cx="4396153" cy="369332"/>
          </a:xfrm>
          <a:prstGeom prst="rect">
            <a:avLst/>
          </a:prstGeom>
          <a:noFill/>
        </p:spPr>
        <p:txBody>
          <a:bodyPr wrap="square">
            <a:spAutoFit/>
          </a:bodyPr>
          <a:lstStyle/>
          <a:p>
            <a:pPr algn="r" rtl="1"/>
            <a:r>
              <a:rPr kumimoji="0" lang="fa-IR" sz="1800" b="0" i="0" u="none" strike="noStrike" kern="1200" cap="none" spc="0" normalizeH="0" baseline="0" noProof="0" dirty="0">
                <a:ln>
                  <a:noFill/>
                </a:ln>
                <a:solidFill>
                  <a:schemeClr val="bg1"/>
                </a:solidFill>
                <a:effectLst/>
                <a:uLnTx/>
                <a:uFillTx/>
                <a:latin typeface="Ray Black" panose="02000504000000020004" pitchFamily="2" charset="-78"/>
                <a:ea typeface="w_Aramesh" panose="02000500000000020004" pitchFamily="2" charset="-78"/>
                <a:cs typeface="Ray Black" panose="02000504000000020004" pitchFamily="2" charset="-78"/>
              </a:rPr>
              <a:t>◃</a:t>
            </a:r>
            <a:r>
              <a:rPr kumimoji="0" lang="fa-IR" sz="1800" b="0" i="0" u="none" strike="noStrike" kern="1200" cap="none" spc="0" normalizeH="0" baseline="0" noProof="0" dirty="0">
                <a:ln>
                  <a:noFill/>
                </a:ln>
                <a:solidFill>
                  <a:schemeClr val="bg1"/>
                </a:solidFill>
                <a:effectLst/>
                <a:uLnTx/>
                <a:uFillTx/>
                <a:latin typeface="w_Aramesh" panose="02000500000000020004" pitchFamily="2" charset="-78"/>
                <a:ea typeface="w_Aramesh" panose="02000500000000020004" pitchFamily="2" charset="-78"/>
                <a:cs typeface="w_Aramesh" panose="02000500000000020004" pitchFamily="2" charset="-78"/>
              </a:rPr>
              <a:t>دریافت رایگان از سایت محصولات</a:t>
            </a:r>
            <a:endParaRPr lang="en-US" dirty="0">
              <a:solidFill>
                <a:schemeClr val="bg1"/>
              </a:solidFill>
            </a:endParaRPr>
          </a:p>
        </p:txBody>
      </p:sp>
    </p:spTree>
    <p:extLst>
      <p:ext uri="{BB962C8B-B14F-4D97-AF65-F5344CB8AC3E}">
        <p14:creationId xmlns:p14="http://schemas.microsoft.com/office/powerpoint/2010/main" val="34609811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A1539-ADCC-E897-11A8-2F627BD55C43}"/>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E4A03D80-794F-476C-FFB6-A58B36F38B10}"/>
              </a:ext>
            </a:extLst>
          </p:cNvPr>
          <p:cNvSpPr txBox="1">
            <a:spLocks/>
          </p:cNvSpPr>
          <p:nvPr/>
        </p:nvSpPr>
        <p:spPr>
          <a:xfrm>
            <a:off x="1336121" y="1502108"/>
            <a:ext cx="4719156" cy="50288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lang="fa-IR" sz="1600" dirty="0">
              <a:solidFill>
                <a:srgbClr val="0F110A"/>
              </a:solidFill>
              <a:latin typeface="w_Aramesh" panose="02000500000000020004" pitchFamily="2" charset="-78"/>
              <a:ea typeface="w_Aramesh" panose="02000500000000020004" pitchFamily="2" charset="-78"/>
              <a:cs typeface="w_Aramesh" panose="02000500000000020004" pitchFamily="2" charset="-78"/>
            </a:endParaRPr>
          </a:p>
        </p:txBody>
      </p:sp>
      <p:sp>
        <p:nvSpPr>
          <p:cNvPr id="5" name="Subtitle 2">
            <a:extLst>
              <a:ext uri="{FF2B5EF4-FFF2-40B4-BE49-F238E27FC236}">
                <a16:creationId xmlns:a16="http://schemas.microsoft.com/office/drawing/2014/main" id="{F600E249-7136-A942-72C3-C3593416957C}"/>
              </a:ext>
            </a:extLst>
          </p:cNvPr>
          <p:cNvSpPr txBox="1">
            <a:spLocks/>
          </p:cNvSpPr>
          <p:nvPr/>
        </p:nvSpPr>
        <p:spPr>
          <a:xfrm>
            <a:off x="7644616" y="411414"/>
            <a:ext cx="3729524" cy="4791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dirty="0">
                <a:solidFill>
                  <a:srgbClr val="1E3C72"/>
                </a:solidFill>
                <a:latin typeface="w_Aramesh Extra Bold" panose="02000500000000020004" pitchFamily="2" charset="-78"/>
                <a:ea typeface="w_Aramesh Extra Bold" panose="02000500000000020004" pitchFamily="2" charset="-78"/>
                <a:cs typeface="w_Aramesh Extra Bold" panose="02000500000000020004" pitchFamily="2" charset="-78"/>
              </a:rPr>
              <a:t>کتاب داستان</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dirty="0">
                <a:solidFill>
                  <a:srgbClr val="1E3C72"/>
                </a:solidFill>
                <a:latin typeface="w_Aramesh Extra Bold" panose="02000500000000020004" pitchFamily="2" charset="-78"/>
                <a:ea typeface="w_Aramesh Extra Bold" panose="02000500000000020004" pitchFamily="2" charset="-78"/>
                <a:cs typeface="w_Aramesh Extra Bold" panose="02000500000000020004" pitchFamily="2" charset="-78"/>
              </a:rPr>
              <a:t>«هانی، طلوع یک تکاور»</a:t>
            </a:r>
          </a:p>
          <a:p>
            <a:pPr marL="0" indent="0" algn="r" rtl="1">
              <a:buNone/>
              <a:defRPr/>
            </a:pPr>
            <a:r>
              <a:rPr kumimoji="0" lang="fa-IR" sz="2000" b="1"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ویژه کودکان و نوجوانان</a:t>
            </a:r>
          </a:p>
        </p:txBody>
      </p:sp>
      <p:pic>
        <p:nvPicPr>
          <p:cNvPr id="4" name="Picture 3">
            <a:extLst>
              <a:ext uri="{FF2B5EF4-FFF2-40B4-BE49-F238E27FC236}">
                <a16:creationId xmlns:a16="http://schemas.microsoft.com/office/drawing/2014/main" id="{E17D5CD9-461D-D6E0-EAFD-A7DF0175DA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8" name="Picture 7">
            <a:extLst>
              <a:ext uri="{FF2B5EF4-FFF2-40B4-BE49-F238E27FC236}">
                <a16:creationId xmlns:a16="http://schemas.microsoft.com/office/drawing/2014/main" id="{AF2C770A-5289-860E-869F-9F6FE0126D49}"/>
              </a:ext>
            </a:extLst>
          </p:cNvPr>
          <p:cNvPicPr>
            <a:picLocks noChangeAspect="1"/>
          </p:cNvPicPr>
          <p:nvPr/>
        </p:nvPicPr>
        <p:blipFill>
          <a:blip r:embed="rId3" cstate="print">
            <a:extLst>
              <a:ext uri="{28A0092B-C50C-407E-A947-70E740481C1C}">
                <a14:useLocalDpi xmlns:a14="http://schemas.microsoft.com/office/drawing/2010/main" val="0"/>
              </a:ext>
            </a:extLst>
          </a:blip>
          <a:srcRect b="30085"/>
          <a:stretch/>
        </p:blipFill>
        <p:spPr>
          <a:xfrm>
            <a:off x="7287542" y="1981177"/>
            <a:ext cx="4515251" cy="4465409"/>
          </a:xfrm>
          <a:prstGeom prst="rect">
            <a:avLst/>
          </a:prstGeom>
        </p:spPr>
      </p:pic>
      <p:sp>
        <p:nvSpPr>
          <p:cNvPr id="9" name="TextBox 8">
            <a:extLst>
              <a:ext uri="{FF2B5EF4-FFF2-40B4-BE49-F238E27FC236}">
                <a16:creationId xmlns:a16="http://schemas.microsoft.com/office/drawing/2014/main" id="{698A3696-2973-DECB-F713-E7F159E58E79}"/>
              </a:ext>
            </a:extLst>
          </p:cNvPr>
          <p:cNvSpPr txBox="1"/>
          <p:nvPr/>
        </p:nvSpPr>
        <p:spPr>
          <a:xfrm>
            <a:off x="2215662" y="6125353"/>
            <a:ext cx="4396153" cy="369332"/>
          </a:xfrm>
          <a:prstGeom prst="rect">
            <a:avLst/>
          </a:prstGeom>
          <a:noFill/>
        </p:spPr>
        <p:txBody>
          <a:bodyPr wrap="square">
            <a:spAutoFit/>
          </a:bodyPr>
          <a:lstStyle/>
          <a:p>
            <a:pPr algn="r" rtl="1"/>
            <a:r>
              <a:rPr kumimoji="0" lang="fa-IR" sz="1800" b="0" i="0" u="none" strike="noStrike" kern="1200" cap="none" spc="0" normalizeH="0" baseline="0" noProof="0" dirty="0">
                <a:ln>
                  <a:noFill/>
                </a:ln>
                <a:solidFill>
                  <a:schemeClr val="bg1"/>
                </a:solidFill>
                <a:effectLst/>
                <a:uLnTx/>
                <a:uFillTx/>
                <a:latin typeface="Ray Black" panose="02000504000000020004" pitchFamily="2" charset="-78"/>
                <a:ea typeface="w_Aramesh" panose="02000500000000020004" pitchFamily="2" charset="-78"/>
                <a:cs typeface="Ray Black" panose="02000504000000020004" pitchFamily="2" charset="-78"/>
              </a:rPr>
              <a:t>◃</a:t>
            </a:r>
            <a:r>
              <a:rPr kumimoji="0" lang="fa-IR" sz="1800" b="0" i="0" u="none" strike="noStrike" kern="1200" cap="none" spc="0" normalizeH="0" baseline="0" noProof="0" dirty="0">
                <a:ln>
                  <a:noFill/>
                </a:ln>
                <a:solidFill>
                  <a:schemeClr val="bg1"/>
                </a:solidFill>
                <a:effectLst/>
                <a:uLnTx/>
                <a:uFillTx/>
                <a:latin typeface="w_Aramesh" panose="02000500000000020004" pitchFamily="2" charset="-78"/>
                <a:ea typeface="w_Aramesh" panose="02000500000000020004" pitchFamily="2" charset="-78"/>
                <a:cs typeface="w_Aramesh" panose="02000500000000020004" pitchFamily="2" charset="-78"/>
              </a:rPr>
              <a:t>دریافت رایگان از سایت محصولات</a:t>
            </a:r>
            <a:endParaRPr lang="en-US" dirty="0">
              <a:solidFill>
                <a:schemeClr val="bg1"/>
              </a:solidFill>
            </a:endParaRPr>
          </a:p>
        </p:txBody>
      </p:sp>
    </p:spTree>
    <p:extLst>
      <p:ext uri="{BB962C8B-B14F-4D97-AF65-F5344CB8AC3E}">
        <p14:creationId xmlns:p14="http://schemas.microsoft.com/office/powerpoint/2010/main" val="2035237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3B122-3792-DCC9-9885-C367C476BB66}"/>
              </a:ext>
            </a:extLst>
          </p:cNvPr>
          <p:cNvPicPr>
            <a:picLocks noChangeAspect="1"/>
          </p:cNvPicPr>
          <p:nvPr/>
        </p:nvPicPr>
        <p:blipFill>
          <a:blip r:embed="rId2"/>
          <a:stretch>
            <a:fillRect/>
          </a:stretch>
        </p:blipFill>
        <p:spPr>
          <a:xfrm>
            <a:off x="790574" y="939385"/>
            <a:ext cx="10610850" cy="6048375"/>
          </a:xfrm>
          <a:prstGeom prst="rect">
            <a:avLst/>
          </a:prstGeom>
        </p:spPr>
      </p:pic>
      <p:sp>
        <p:nvSpPr>
          <p:cNvPr id="7" name="TextBox 6">
            <a:extLst>
              <a:ext uri="{FF2B5EF4-FFF2-40B4-BE49-F238E27FC236}">
                <a16:creationId xmlns:a16="http://schemas.microsoft.com/office/drawing/2014/main" id="{35C04979-E73C-46EC-252D-01BDF0A4CD89}"/>
              </a:ext>
            </a:extLst>
          </p:cNvPr>
          <p:cNvSpPr txBox="1"/>
          <p:nvPr/>
        </p:nvSpPr>
        <p:spPr>
          <a:xfrm>
            <a:off x="790574" y="318173"/>
            <a:ext cx="10505783" cy="718658"/>
          </a:xfrm>
          <a:prstGeom prst="rect">
            <a:avLst/>
          </a:prstGeom>
          <a:noFill/>
        </p:spPr>
        <p:txBody>
          <a:bodyPr wrap="square">
            <a:spAutoFit/>
          </a:bodyPr>
          <a:lstStyle/>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4400" b="0" i="0" u="none" strike="noStrike" kern="1200" cap="none" spc="0" normalizeH="0" baseline="0" noProof="0" dirty="0">
                <a:ln>
                  <a:noFill/>
                </a:ln>
                <a:solidFill>
                  <a:srgbClr val="01114A"/>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وب‌سایت محصولات زندگی با آیه‌ها</a:t>
            </a:r>
            <a:r>
              <a:rPr kumimoji="0" lang="en-US" sz="4400" b="0" i="0" u="none" strike="noStrike" kern="1200" cap="none" spc="0" normalizeH="0" baseline="0" noProof="0" dirty="0">
                <a:ln>
                  <a:noFill/>
                </a:ln>
                <a:solidFill>
                  <a:srgbClr val="01114A"/>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  </a:t>
            </a:r>
            <a:r>
              <a:rPr kumimoji="0" lang="fa-IR" sz="4400" b="0" i="0" u="none" strike="noStrike" kern="1200" cap="none" spc="0" normalizeH="0" baseline="0" noProof="0" dirty="0">
                <a:ln>
                  <a:noFill/>
                </a:ln>
                <a:solidFill>
                  <a:srgbClr val="01114A"/>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 </a:t>
            </a:r>
            <a:r>
              <a:rPr kumimoji="0" lang="en-US" sz="4400" b="0" i="0" u="none" strike="noStrike" kern="1200" cap="none" spc="0" normalizeH="0" baseline="0" noProof="0" dirty="0">
                <a:ln>
                  <a:noFill/>
                </a:ln>
                <a:solidFill>
                  <a:srgbClr val="01114A"/>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 </a:t>
            </a:r>
            <a:r>
              <a:rPr kumimoji="0" lang="en-US" sz="4400" b="0" i="0" u="none" strike="noStrike" kern="1200" cap="none" spc="0" normalizeH="0" baseline="0" noProof="0" dirty="0">
                <a:ln>
                  <a:noFill/>
                </a:ln>
                <a:solidFill>
                  <a:srgbClr val="04BDBD"/>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mzbah.com</a:t>
            </a:r>
            <a:endParaRPr kumimoji="0" lang="fa-IR" sz="4400" b="0" i="0" u="none" strike="noStrike" kern="1200" cap="none" spc="0" normalizeH="0" baseline="0" noProof="0" dirty="0">
              <a:ln>
                <a:noFill/>
              </a:ln>
              <a:solidFill>
                <a:srgbClr val="04BDBD"/>
              </a:solidFill>
              <a:effectLst/>
              <a:uLnTx/>
              <a:uFillTx/>
              <a:latin typeface="w_Aramesh Black" panose="02000500000000020004" pitchFamily="2" charset="-78"/>
              <a:ea typeface="w_Aramesh Black" panose="02000500000000020004" pitchFamily="2" charset="-78"/>
              <a:cs typeface="w_Aramesh Black" panose="02000500000000020004" pitchFamily="2" charset="-78"/>
            </a:endParaRPr>
          </a:p>
        </p:txBody>
      </p:sp>
      <p:sp>
        <p:nvSpPr>
          <p:cNvPr id="6" name="TextBox 5">
            <a:extLst>
              <a:ext uri="{FF2B5EF4-FFF2-40B4-BE49-F238E27FC236}">
                <a16:creationId xmlns:a16="http://schemas.microsoft.com/office/drawing/2014/main" id="{F5384CDA-C590-6A25-B07F-503B2E9F4629}"/>
              </a:ext>
            </a:extLst>
          </p:cNvPr>
          <p:cNvSpPr txBox="1"/>
          <p:nvPr/>
        </p:nvSpPr>
        <p:spPr>
          <a:xfrm>
            <a:off x="410818" y="5957718"/>
            <a:ext cx="6096000" cy="707886"/>
          </a:xfrm>
          <a:prstGeom prst="rect">
            <a:avLst/>
          </a:prstGeom>
          <a:noFill/>
        </p:spPr>
        <p:txBody>
          <a:bodyPr wrap="square">
            <a:spAutoFit/>
          </a:bodyPr>
          <a:lstStyle/>
          <a:p>
            <a:r>
              <a:rPr kumimoji="0" lang="fa-IR" sz="2400" b="0" i="0" u="none" strike="noStrike" kern="1200" cap="none" spc="0" normalizeH="0" baseline="0" noProof="0" dirty="0">
                <a:ln>
                  <a:noFill/>
                </a:ln>
                <a:solidFill>
                  <a:srgbClr val="01114A"/>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حتما به این سایت مکررا مراجعه کنید.</a:t>
            </a:r>
          </a:p>
          <a:p>
            <a:r>
              <a:rPr lang="fa-IR" sz="1600" dirty="0">
                <a:solidFill>
                  <a:srgbClr val="01114A"/>
                </a:solidFill>
                <a:latin typeface="w_Aramesh" panose="02000500000000020004" pitchFamily="2" charset="-78"/>
                <a:ea typeface="w_Aramesh" panose="02000500000000020004" pitchFamily="2" charset="-78"/>
                <a:cs typeface="w_Aramesh" panose="02000500000000020004" pitchFamily="2" charset="-78"/>
              </a:rPr>
              <a:t>روزانه بروزرسانی می‌گردد و محصولات جدید بارگزاری می‌شود!</a:t>
            </a:r>
            <a:endParaRPr lang="en-US" sz="1600" dirty="0">
              <a:latin typeface="w_Aramesh" panose="02000500000000020004" pitchFamily="2" charset="-78"/>
              <a:ea typeface="w_Aramesh" panose="02000500000000020004" pitchFamily="2" charset="-78"/>
              <a:cs typeface="w_Aramesh" panose="02000500000000020004" pitchFamily="2" charset="-78"/>
            </a:endParaRPr>
          </a:p>
        </p:txBody>
      </p:sp>
    </p:spTree>
    <p:extLst>
      <p:ext uri="{BB962C8B-B14F-4D97-AF65-F5344CB8AC3E}">
        <p14:creationId xmlns:p14="http://schemas.microsoft.com/office/powerpoint/2010/main" val="15313119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96B1AA-87E9-970D-2B6D-FBC31B7CBA75}"/>
              </a:ext>
            </a:extLst>
          </p:cNvPr>
          <p:cNvPicPr>
            <a:picLocks noChangeAspect="1"/>
          </p:cNvPicPr>
          <p:nvPr/>
        </p:nvPicPr>
        <p:blipFill>
          <a:blip r:embed="rId2"/>
          <a:stretch>
            <a:fillRect/>
          </a:stretch>
        </p:blipFill>
        <p:spPr>
          <a:xfrm>
            <a:off x="5334000" y="0"/>
            <a:ext cx="6858000" cy="6858000"/>
          </a:xfrm>
          <a:prstGeom prst="rect">
            <a:avLst/>
          </a:prstGeom>
        </p:spPr>
      </p:pic>
      <p:sp>
        <p:nvSpPr>
          <p:cNvPr id="4" name="Subtitle 2">
            <a:extLst>
              <a:ext uri="{FF2B5EF4-FFF2-40B4-BE49-F238E27FC236}">
                <a16:creationId xmlns:a16="http://schemas.microsoft.com/office/drawing/2014/main" id="{FC78193A-B7A3-0A98-2EFB-FD5CEBD4792F}"/>
              </a:ext>
            </a:extLst>
          </p:cNvPr>
          <p:cNvSpPr txBox="1">
            <a:spLocks/>
          </p:cNvSpPr>
          <p:nvPr/>
        </p:nvSpPr>
        <p:spPr>
          <a:xfrm>
            <a:off x="-1721357" y="449059"/>
            <a:ext cx="7055357" cy="624716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600" dirty="0">
                <a:solidFill>
                  <a:srgbClr val="1E3C72"/>
                </a:solidFill>
                <a:latin typeface="w_Aramesh Extra Bold" panose="02000500000000020004" pitchFamily="2" charset="-78"/>
                <a:ea typeface="w_Aramesh Extra Bold" panose="02000500000000020004" pitchFamily="2" charset="-78"/>
                <a:cs typeface="w_Aramesh Extra Bold" panose="02000500000000020004" pitchFamily="2" charset="-78"/>
              </a:rPr>
              <a:t>محصولات رسانه‌ای زندگی با آیه‌ها در رمضان ۱۴۰۳</a:t>
            </a:r>
            <a:endParaRPr kumimoji="0" lang="fa-IR" sz="1900" b="1"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endParaRPr>
          </a:p>
          <a:p>
            <a:pPr marL="0" indent="0" algn="r" rtl="1">
              <a:buNone/>
              <a:defRPr/>
            </a:pPr>
            <a:r>
              <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 طرح‌های گرافیکی (پوستر مفهومی و طرح بیلبورد شهری و ...)</a:t>
            </a:r>
          </a:p>
          <a:p>
            <a:pPr marL="0" indent="0" algn="r" rtl="1">
              <a:buNone/>
              <a:defRPr/>
            </a:pPr>
            <a:r>
              <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 تلاوت آیات توسط نوجوانان/ تصویری</a:t>
            </a:r>
          </a:p>
          <a:p>
            <a:pPr marL="0" indent="0" algn="r" rtl="1">
              <a:buNone/>
              <a:defRPr/>
            </a:pPr>
            <a:r>
              <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 تلاوت آیات توسط استاد سعیدیان / تصویری</a:t>
            </a:r>
          </a:p>
          <a:p>
            <a:pPr marL="0" indent="0" algn="r" rtl="1">
              <a:buNone/>
              <a:defRPr/>
            </a:pPr>
            <a:r>
              <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🔸️مدرسه حفظ آیات / تصویری</a:t>
            </a:r>
          </a:p>
          <a:p>
            <a:pPr marL="0" indent="0" algn="r" rtl="1">
              <a:buNone/>
              <a:defRPr/>
            </a:pPr>
            <a:r>
              <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🔸️کلیپ های تبیین آیات /تصویری از اساتید متعدد </a:t>
            </a:r>
          </a:p>
          <a:p>
            <a:pPr marL="0" indent="0" algn="r" rtl="1">
              <a:buNone/>
              <a:defRPr/>
            </a:pPr>
            <a:r>
              <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🔸️کلیپ های بریده فیلم مرتبط با آیات </a:t>
            </a:r>
          </a:p>
          <a:p>
            <a:pPr marL="0" indent="0" algn="r" rtl="1">
              <a:buNone/>
              <a:defRPr/>
            </a:pPr>
            <a:r>
              <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🔸️پادکست متن ۱۰۰ کلمه ای آیات توسط خانم فضه سادات حسینی </a:t>
            </a:r>
          </a:p>
          <a:p>
            <a:pPr marL="0" indent="0" algn="r" rtl="1">
              <a:buNone/>
              <a:defRPr/>
            </a:pPr>
            <a:r>
              <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🔸️کتاب صوتی شهادت آیه ها </a:t>
            </a:r>
          </a:p>
          <a:p>
            <a:pPr marL="0" indent="0" algn="r" rtl="1">
              <a:buNone/>
              <a:defRPr/>
            </a:pPr>
            <a:r>
              <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🔸️پادکست صحبت های حضرت آقا حول آیات منتخب رمضان ۱۴۰۳</a:t>
            </a:r>
          </a:p>
          <a:p>
            <a:pPr marL="0" indent="0" algn="r" rtl="1">
              <a:buNone/>
              <a:defRPr/>
            </a:pPr>
            <a:r>
              <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🔸️کلیپ محفل قرآنی زندگی با آیه ها حول محور آیات منتخب رمضان ۱۴۰۳</a:t>
            </a:r>
          </a:p>
          <a:p>
            <a:pPr marL="0" indent="0" algn="r" rtl="1">
              <a:buNone/>
              <a:defRPr/>
            </a:pPr>
            <a:r>
              <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🔸️پویانمایی ( آبجکت موشن و کمیک موشن )</a:t>
            </a:r>
          </a:p>
          <a:p>
            <a:pPr marL="0" indent="0" algn="r" rtl="1">
              <a:buNone/>
              <a:defRPr/>
            </a:pPr>
            <a:r>
              <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🔸️سرود و نماهنگ</a:t>
            </a:r>
          </a:p>
          <a:p>
            <a:pPr marL="0" indent="0" algn="r" rtl="1">
              <a:buNone/>
              <a:defRPr/>
            </a:pPr>
            <a:r>
              <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🔸️کلیپ‌های کوتاه هوش مصنوعی </a:t>
            </a:r>
          </a:p>
          <a:p>
            <a:pPr marL="0" indent="0" algn="r" rtl="1">
              <a:buNone/>
              <a:defRPr/>
            </a:pPr>
            <a:r>
              <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🔸️کلیپ شعر خوانی با موضوع آیات </a:t>
            </a:r>
          </a:p>
          <a:p>
            <a:pPr marL="0" indent="0" algn="r" rtl="1">
              <a:buNone/>
              <a:defRPr/>
            </a:pPr>
            <a:r>
              <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🔸️مستند آرشیوی حضرت آقا و قرآن </a:t>
            </a:r>
          </a:p>
          <a:p>
            <a:pPr marL="0" indent="0" algn="r" rtl="1">
              <a:buNone/>
              <a:defRPr/>
            </a:pPr>
            <a:r>
              <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🔸️مستند قاریان قرآن  </a:t>
            </a:r>
          </a:p>
          <a:p>
            <a:pPr marL="0" indent="0" algn="r" rtl="1">
              <a:buNone/>
              <a:defRPr/>
            </a:pPr>
            <a:r>
              <a:rPr kumimoji="0" lang="fa-IR" sz="18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rPr>
              <a:t>🔸️مستند محافل قرآنی </a:t>
            </a:r>
          </a:p>
        </p:txBody>
      </p:sp>
      <p:sp>
        <p:nvSpPr>
          <p:cNvPr id="10" name="TextBox 9">
            <a:extLst>
              <a:ext uri="{FF2B5EF4-FFF2-40B4-BE49-F238E27FC236}">
                <a16:creationId xmlns:a16="http://schemas.microsoft.com/office/drawing/2014/main" id="{8832439A-A72C-C0E3-6C68-B1782CA89D5D}"/>
              </a:ext>
            </a:extLst>
          </p:cNvPr>
          <p:cNvSpPr txBox="1"/>
          <p:nvPr/>
        </p:nvSpPr>
        <p:spPr>
          <a:xfrm>
            <a:off x="5284764" y="6060384"/>
            <a:ext cx="6956472" cy="348557"/>
          </a:xfrm>
          <a:prstGeom prst="rect">
            <a:avLst/>
          </a:prstGeom>
          <a:noFill/>
        </p:spPr>
        <p:txBody>
          <a:bodyPr wrap="square">
            <a:spAutoFit/>
          </a:bodyPr>
          <a:lstStyle/>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1800" b="0" i="0" u="none" strike="noStrike" kern="1200" cap="none" spc="0" normalizeH="0" baseline="0" noProof="0" dirty="0">
                <a:ln>
                  <a:noFill/>
                </a:ln>
                <a:solidFill>
                  <a:srgbClr val="339FB9"/>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همگی در وب‌سایت محصولات زندگی با آیه‌ها</a:t>
            </a:r>
            <a:r>
              <a:rPr kumimoji="0" lang="en-US" sz="1800" b="0" i="0" u="none" strike="noStrike" kern="1200" cap="none" spc="0" normalizeH="0" baseline="0" noProof="0" dirty="0">
                <a:ln>
                  <a:noFill/>
                </a:ln>
                <a:solidFill>
                  <a:srgbClr val="339FB9"/>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  </a:t>
            </a:r>
            <a:r>
              <a:rPr kumimoji="0" lang="fa-IR" sz="1800" b="0" i="0" u="none" strike="noStrike" kern="1200" cap="none" spc="0" normalizeH="0" baseline="0" noProof="0" dirty="0">
                <a:ln>
                  <a:noFill/>
                </a:ln>
                <a:solidFill>
                  <a:srgbClr val="339FB9"/>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 </a:t>
            </a:r>
            <a:r>
              <a:rPr kumimoji="0" lang="en-US" sz="1800" b="0" i="0" u="none" strike="noStrike" kern="1200" cap="none" spc="0" normalizeH="0" baseline="0" noProof="0" dirty="0">
                <a:ln>
                  <a:noFill/>
                </a:ln>
                <a:solidFill>
                  <a:srgbClr val="339FB9"/>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 mzbah.com</a:t>
            </a:r>
            <a:endParaRPr kumimoji="0" lang="fa-IR" sz="1800" b="0" i="0" u="none" strike="noStrike" kern="1200" cap="none" spc="0" normalizeH="0" baseline="0" noProof="0" dirty="0">
              <a:ln>
                <a:noFill/>
              </a:ln>
              <a:solidFill>
                <a:srgbClr val="339FB9"/>
              </a:solidFill>
              <a:effectLst/>
              <a:uLnTx/>
              <a:uFillTx/>
              <a:latin typeface="w_Aramesh Black" panose="02000500000000020004" pitchFamily="2" charset="-78"/>
              <a:ea typeface="w_Aramesh Black" panose="02000500000000020004" pitchFamily="2" charset="-78"/>
              <a:cs typeface="w_Aramesh Black" panose="02000500000000020004" pitchFamily="2" charset="-78"/>
            </a:endParaRPr>
          </a:p>
        </p:txBody>
      </p:sp>
    </p:spTree>
    <p:extLst>
      <p:ext uri="{BB962C8B-B14F-4D97-AF65-F5344CB8AC3E}">
        <p14:creationId xmlns:p14="http://schemas.microsoft.com/office/powerpoint/2010/main" val="1365297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BCA845B6-51AA-CD3F-62E0-CF9855F04FC3}"/>
              </a:ext>
            </a:extLst>
          </p:cNvPr>
          <p:cNvCxnSpPr>
            <a:cxnSpLocks/>
          </p:cNvCxnSpPr>
          <p:nvPr/>
        </p:nvCxnSpPr>
        <p:spPr>
          <a:xfrm>
            <a:off x="1816238" y="881899"/>
            <a:ext cx="3864172"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0AA9CC99-6743-C8F7-3E0F-3B87916D87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454" y="525842"/>
            <a:ext cx="2126912" cy="917333"/>
          </a:xfrm>
          <a:prstGeom prst="rect">
            <a:avLst/>
          </a:prstGeom>
        </p:spPr>
      </p:pic>
      <p:sp>
        <p:nvSpPr>
          <p:cNvPr id="8" name="Subtitle 2">
            <a:extLst>
              <a:ext uri="{FF2B5EF4-FFF2-40B4-BE49-F238E27FC236}">
                <a16:creationId xmlns:a16="http://schemas.microsoft.com/office/drawing/2014/main" id="{EF4650B9-04A1-1AF7-D752-4FB8ADE87C7D}"/>
              </a:ext>
            </a:extLst>
          </p:cNvPr>
          <p:cNvSpPr txBox="1">
            <a:spLocks/>
          </p:cNvSpPr>
          <p:nvPr/>
        </p:nvSpPr>
        <p:spPr>
          <a:xfrm>
            <a:off x="1026995" y="775433"/>
            <a:ext cx="3635829" cy="38213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اهداف فرعی</a:t>
            </a:r>
            <a:endParaRPr kumimoji="0" lang="en-US"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pic>
        <p:nvPicPr>
          <p:cNvPr id="9" name="Picture 8">
            <a:extLst>
              <a:ext uri="{FF2B5EF4-FFF2-40B4-BE49-F238E27FC236}">
                <a16:creationId xmlns:a16="http://schemas.microsoft.com/office/drawing/2014/main" id="{4C6EF70F-AEB0-8AFE-2397-9A08296628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7707" y="506914"/>
            <a:ext cx="1499435" cy="608579"/>
          </a:xfrm>
          <a:prstGeom prst="rect">
            <a:avLst/>
          </a:prstGeom>
        </p:spPr>
      </p:pic>
      <p:pic>
        <p:nvPicPr>
          <p:cNvPr id="10" name="Picture 9">
            <a:extLst>
              <a:ext uri="{FF2B5EF4-FFF2-40B4-BE49-F238E27FC236}">
                <a16:creationId xmlns:a16="http://schemas.microsoft.com/office/drawing/2014/main" id="{30B87127-9E2E-CF2B-C6BF-8898631EE3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026996" y="852889"/>
            <a:ext cx="1130326" cy="1325578"/>
          </a:xfrm>
          <a:prstGeom prst="rect">
            <a:avLst/>
          </a:prstGeom>
        </p:spPr>
      </p:pic>
      <p:pic>
        <p:nvPicPr>
          <p:cNvPr id="11" name="Picture 10">
            <a:extLst>
              <a:ext uri="{FF2B5EF4-FFF2-40B4-BE49-F238E27FC236}">
                <a16:creationId xmlns:a16="http://schemas.microsoft.com/office/drawing/2014/main" id="{110F2DB5-A181-B944-338C-5B8A63750E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8085" y="2420235"/>
            <a:ext cx="3635830" cy="1434921"/>
          </a:xfrm>
          <a:prstGeom prst="rect">
            <a:avLst/>
          </a:prstGeom>
        </p:spPr>
      </p:pic>
      <p:sp>
        <p:nvSpPr>
          <p:cNvPr id="12" name="TextBox 11">
            <a:extLst>
              <a:ext uri="{FF2B5EF4-FFF2-40B4-BE49-F238E27FC236}">
                <a16:creationId xmlns:a16="http://schemas.microsoft.com/office/drawing/2014/main" id="{752054F9-3C5C-1A87-CCD0-E06FA89AAF17}"/>
              </a:ext>
            </a:extLst>
          </p:cNvPr>
          <p:cNvSpPr txBox="1"/>
          <p:nvPr/>
        </p:nvSpPr>
        <p:spPr>
          <a:xfrm>
            <a:off x="4057135" y="2654160"/>
            <a:ext cx="307654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جریان‌سازی کنش‌گران بلاغ مبین (اعم از امام جماعت، مبلغ، فعال قرآنی ، مداح و ...)</a:t>
            </a:r>
          </a:p>
        </p:txBody>
      </p:sp>
      <p:pic>
        <p:nvPicPr>
          <p:cNvPr id="13" name="Picture 12">
            <a:extLst>
              <a:ext uri="{FF2B5EF4-FFF2-40B4-BE49-F238E27FC236}">
                <a16:creationId xmlns:a16="http://schemas.microsoft.com/office/drawing/2014/main" id="{C4EE20A5-ECD8-7B33-53AD-B8A00C53C2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067" y="2420235"/>
            <a:ext cx="3635830" cy="1434921"/>
          </a:xfrm>
          <a:prstGeom prst="rect">
            <a:avLst/>
          </a:prstGeom>
        </p:spPr>
      </p:pic>
      <p:sp>
        <p:nvSpPr>
          <p:cNvPr id="14" name="TextBox 13">
            <a:extLst>
              <a:ext uri="{FF2B5EF4-FFF2-40B4-BE49-F238E27FC236}">
                <a16:creationId xmlns:a16="http://schemas.microsoft.com/office/drawing/2014/main" id="{DA3B46C4-B8F4-E769-426F-8115DCD6C19D}"/>
              </a:ext>
            </a:extLst>
          </p:cNvPr>
          <p:cNvSpPr txBox="1"/>
          <p:nvPr/>
        </p:nvSpPr>
        <p:spPr>
          <a:xfrm>
            <a:off x="421305" y="2654160"/>
            <a:ext cx="307654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ایجاد فضای قرآنی عمومی در کشور، جهت انگیزه‌بخشی به خواص</a:t>
            </a:r>
          </a:p>
        </p:txBody>
      </p:sp>
      <p:pic>
        <p:nvPicPr>
          <p:cNvPr id="15" name="Picture 14">
            <a:extLst>
              <a:ext uri="{FF2B5EF4-FFF2-40B4-BE49-F238E27FC236}">
                <a16:creationId xmlns:a16="http://schemas.microsoft.com/office/drawing/2014/main" id="{613D2BBA-1995-B5BB-73E5-E4D160091B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8085" y="3716802"/>
            <a:ext cx="3635830" cy="1434921"/>
          </a:xfrm>
          <a:prstGeom prst="rect">
            <a:avLst/>
          </a:prstGeom>
        </p:spPr>
      </p:pic>
      <p:sp>
        <p:nvSpPr>
          <p:cNvPr id="16" name="TextBox 15">
            <a:extLst>
              <a:ext uri="{FF2B5EF4-FFF2-40B4-BE49-F238E27FC236}">
                <a16:creationId xmlns:a16="http://schemas.microsoft.com/office/drawing/2014/main" id="{D773CA2F-06CE-A5E2-AF69-B25711E225F5}"/>
              </a:ext>
            </a:extLst>
          </p:cNvPr>
          <p:cNvSpPr txBox="1"/>
          <p:nvPr/>
        </p:nvSpPr>
        <p:spPr>
          <a:xfrm>
            <a:off x="4057135" y="4077339"/>
            <a:ext cx="307654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توانمندسازی حلقه‌های میانی خصوصا فعالان قرآنی </a:t>
            </a:r>
          </a:p>
        </p:txBody>
      </p:sp>
      <p:pic>
        <p:nvPicPr>
          <p:cNvPr id="17" name="Picture 16">
            <a:extLst>
              <a:ext uri="{FF2B5EF4-FFF2-40B4-BE49-F238E27FC236}">
                <a16:creationId xmlns:a16="http://schemas.microsoft.com/office/drawing/2014/main" id="{5108D523-CA4B-16C4-5BF7-637C7C60A5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067" y="3716802"/>
            <a:ext cx="3635830" cy="1434921"/>
          </a:xfrm>
          <a:prstGeom prst="rect">
            <a:avLst/>
          </a:prstGeom>
        </p:spPr>
      </p:pic>
      <p:sp>
        <p:nvSpPr>
          <p:cNvPr id="18" name="TextBox 17">
            <a:extLst>
              <a:ext uri="{FF2B5EF4-FFF2-40B4-BE49-F238E27FC236}">
                <a16:creationId xmlns:a16="http://schemas.microsoft.com/office/drawing/2014/main" id="{E040A54F-E27B-94CA-7D8E-BB5436B56EE3}"/>
              </a:ext>
            </a:extLst>
          </p:cNvPr>
          <p:cNvSpPr txBox="1"/>
          <p:nvPr/>
        </p:nvSpPr>
        <p:spPr>
          <a:xfrm>
            <a:off x="421305" y="4077339"/>
            <a:ext cx="307654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ایجاد بستری برای مردمی‌سازی توسعه فعالیت‌های قرآنی</a:t>
            </a:r>
          </a:p>
        </p:txBody>
      </p:sp>
      <p:pic>
        <p:nvPicPr>
          <p:cNvPr id="19" name="Picture 18">
            <a:extLst>
              <a:ext uri="{FF2B5EF4-FFF2-40B4-BE49-F238E27FC236}">
                <a16:creationId xmlns:a16="http://schemas.microsoft.com/office/drawing/2014/main" id="{BB08D75B-18B4-F905-47FF-60CD2EEB5A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8085" y="5060555"/>
            <a:ext cx="3635830" cy="1434921"/>
          </a:xfrm>
          <a:prstGeom prst="rect">
            <a:avLst/>
          </a:prstGeom>
        </p:spPr>
      </p:pic>
      <p:sp>
        <p:nvSpPr>
          <p:cNvPr id="20" name="TextBox 19">
            <a:extLst>
              <a:ext uri="{FF2B5EF4-FFF2-40B4-BE49-F238E27FC236}">
                <a16:creationId xmlns:a16="http://schemas.microsoft.com/office/drawing/2014/main" id="{3C292946-0AF4-8032-D195-64EAFAEE51D6}"/>
              </a:ext>
            </a:extLst>
          </p:cNvPr>
          <p:cNvSpPr txBox="1"/>
          <p:nvPr/>
        </p:nvSpPr>
        <p:spPr>
          <a:xfrm>
            <a:off x="4057135" y="5433693"/>
            <a:ext cx="307654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تسهیل دسترسی به تمامی خدمات و محصولات قرآنی کشور</a:t>
            </a:r>
          </a:p>
        </p:txBody>
      </p:sp>
      <p:sp>
        <p:nvSpPr>
          <p:cNvPr id="3" name="TextBox 2">
            <a:extLst>
              <a:ext uri="{FF2B5EF4-FFF2-40B4-BE49-F238E27FC236}">
                <a16:creationId xmlns:a16="http://schemas.microsoft.com/office/drawing/2014/main" id="{0DEB0C46-35C5-687D-2932-903E382161F2}"/>
              </a:ext>
            </a:extLst>
          </p:cNvPr>
          <p:cNvSpPr txBox="1"/>
          <p:nvPr/>
        </p:nvSpPr>
        <p:spPr>
          <a:xfrm>
            <a:off x="1163418" y="1811845"/>
            <a:ext cx="6093724" cy="487506"/>
          </a:xfrm>
          <a:prstGeom prst="rect">
            <a:avLst/>
          </a:prstGeom>
          <a:noFill/>
        </p:spPr>
        <p:txBody>
          <a:bodyPr wrap="square">
            <a:spAutoFit/>
          </a:bodyPr>
          <a:lstStyle/>
          <a:p>
            <a:pPr marL="0" marR="0" lvl="0" indent="0" algn="just" defTabSz="914400" rtl="1" eaLnBrk="1" fontAlgn="auto" latinLnBrk="0" hangingPunct="1">
              <a:lnSpc>
                <a:spcPct val="107000"/>
              </a:lnSpc>
              <a:spcBef>
                <a:spcPts val="0"/>
              </a:spcBef>
              <a:spcAft>
                <a:spcPts val="800"/>
              </a:spcAft>
              <a:buClrTx/>
              <a:buSzTx/>
              <a:buFontTx/>
              <a:buNone/>
              <a:tabLst/>
              <a:defRPr/>
            </a:pPr>
            <a:r>
              <a:rPr kumimoji="0" lang="fa-IR" sz="2400" b="1" i="0" u="none" strike="noStrike" kern="100" cap="none" spc="0" normalizeH="0" baseline="0" noProof="0" dirty="0">
                <a:ln>
                  <a:noFill/>
                </a:ln>
                <a:solidFill>
                  <a:srgbClr val="462F32"/>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اهداف فرعی نهضت زندگی با آیه‌ها</a:t>
            </a:r>
            <a:endParaRPr kumimoji="0" lang="en-US" sz="2400" b="1" i="0" u="none" strike="noStrike" kern="100" cap="none" spc="0" normalizeH="0" baseline="0" noProof="0" dirty="0">
              <a:ln>
                <a:noFill/>
              </a:ln>
              <a:solidFill>
                <a:srgbClr val="462F32"/>
              </a:solidFill>
              <a:effectLst/>
              <a:uLnTx/>
              <a:uFillTx/>
              <a:latin typeface="w_Aramesh Black" panose="02000500000000020004" pitchFamily="2" charset="-78"/>
              <a:ea typeface="w_Aramesh Black" panose="02000500000000020004" pitchFamily="2" charset="-78"/>
              <a:cs typeface="w_Aramesh Black" panose="02000500000000020004" pitchFamily="2" charset="-78"/>
            </a:endParaRPr>
          </a:p>
        </p:txBody>
      </p:sp>
    </p:spTree>
    <p:extLst>
      <p:ext uri="{BB962C8B-B14F-4D97-AF65-F5344CB8AC3E}">
        <p14:creationId xmlns:p14="http://schemas.microsoft.com/office/powerpoint/2010/main" val="8953530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3370E6-5230-B69E-4737-09C209F4700F}"/>
              </a:ext>
            </a:extLst>
          </p:cNvPr>
          <p:cNvPicPr>
            <a:picLocks noChangeAspect="1"/>
          </p:cNvPicPr>
          <p:nvPr/>
        </p:nvPicPr>
        <p:blipFill>
          <a:blip r:embed="rId2"/>
          <a:stretch>
            <a:fillRect/>
          </a:stretch>
        </p:blipFill>
        <p:spPr>
          <a:xfrm>
            <a:off x="621437" y="1098335"/>
            <a:ext cx="11132598" cy="5465525"/>
          </a:xfrm>
          <a:prstGeom prst="rect">
            <a:avLst/>
          </a:prstGeom>
        </p:spPr>
      </p:pic>
      <p:sp>
        <p:nvSpPr>
          <p:cNvPr id="7" name="TextBox 6">
            <a:extLst>
              <a:ext uri="{FF2B5EF4-FFF2-40B4-BE49-F238E27FC236}">
                <a16:creationId xmlns:a16="http://schemas.microsoft.com/office/drawing/2014/main" id="{A1C0EABA-0841-9C4F-0E7B-543FC1DBD2EC}"/>
              </a:ext>
            </a:extLst>
          </p:cNvPr>
          <p:cNvSpPr txBox="1"/>
          <p:nvPr/>
        </p:nvSpPr>
        <p:spPr>
          <a:xfrm>
            <a:off x="621437" y="503353"/>
            <a:ext cx="6094520" cy="400110"/>
          </a:xfrm>
          <a:prstGeom prst="rect">
            <a:avLst/>
          </a:prstGeom>
          <a:noFill/>
        </p:spPr>
        <p:txBody>
          <a:bodyPr wrap="square">
            <a:spAutoFit/>
          </a:bodyPr>
          <a:lstStyle/>
          <a:p>
            <a:r>
              <a:rPr lang="en-US" sz="2000" dirty="0">
                <a:solidFill>
                  <a:srgbClr val="20BDC0"/>
                </a:solidFill>
              </a:rPr>
              <a:t>https://www.aparat.com/mzbah.com</a:t>
            </a:r>
          </a:p>
        </p:txBody>
      </p:sp>
      <p:pic>
        <p:nvPicPr>
          <p:cNvPr id="9" name="Picture 8">
            <a:extLst>
              <a:ext uri="{FF2B5EF4-FFF2-40B4-BE49-F238E27FC236}">
                <a16:creationId xmlns:a16="http://schemas.microsoft.com/office/drawing/2014/main" id="{01EFA44F-D9AB-BE35-E0E2-05D09FABD570}"/>
              </a:ext>
            </a:extLst>
          </p:cNvPr>
          <p:cNvPicPr>
            <a:picLocks noChangeAspect="1"/>
          </p:cNvPicPr>
          <p:nvPr/>
        </p:nvPicPr>
        <p:blipFill>
          <a:blip r:embed="rId3"/>
          <a:stretch>
            <a:fillRect/>
          </a:stretch>
        </p:blipFill>
        <p:spPr>
          <a:xfrm>
            <a:off x="8233577" y="156099"/>
            <a:ext cx="3714750" cy="1219200"/>
          </a:xfrm>
          <a:prstGeom prst="rect">
            <a:avLst/>
          </a:prstGeom>
        </p:spPr>
      </p:pic>
    </p:spTree>
    <p:extLst>
      <p:ext uri="{BB962C8B-B14F-4D97-AF65-F5344CB8AC3E}">
        <p14:creationId xmlns:p14="http://schemas.microsoft.com/office/powerpoint/2010/main" val="2749384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DA0F7-49D8-86EC-6D1B-55F011A54F1B}"/>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3C53F7C0-9D18-A804-57A4-945FD8F79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22" name="Picture 21">
            <a:extLst>
              <a:ext uri="{FF2B5EF4-FFF2-40B4-BE49-F238E27FC236}">
                <a16:creationId xmlns:a16="http://schemas.microsoft.com/office/drawing/2014/main" id="{5C974D9E-090B-D192-3BC6-0D83930E8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0547" y="0"/>
            <a:ext cx="3857625" cy="6858000"/>
          </a:xfrm>
          <a:prstGeom prst="rect">
            <a:avLst/>
          </a:prstGeom>
        </p:spPr>
      </p:pic>
      <p:pic>
        <p:nvPicPr>
          <p:cNvPr id="24" name="Picture 23">
            <a:extLst>
              <a:ext uri="{FF2B5EF4-FFF2-40B4-BE49-F238E27FC236}">
                <a16:creationId xmlns:a16="http://schemas.microsoft.com/office/drawing/2014/main" id="{C40E5C55-484F-965D-2A31-02580FD9F5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827" y="0"/>
            <a:ext cx="3857625" cy="6858000"/>
          </a:xfrm>
          <a:prstGeom prst="rect">
            <a:avLst/>
          </a:prstGeom>
        </p:spPr>
      </p:pic>
    </p:spTree>
    <p:extLst>
      <p:ext uri="{BB962C8B-B14F-4D97-AF65-F5344CB8AC3E}">
        <p14:creationId xmlns:p14="http://schemas.microsoft.com/office/powerpoint/2010/main" val="25213159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D0FECE-24A3-6CF2-5188-EAA8B1976A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969" y="242777"/>
            <a:ext cx="7573107" cy="1508705"/>
          </a:xfrm>
          <a:prstGeom prst="rect">
            <a:avLst/>
          </a:prstGeom>
        </p:spPr>
      </p:pic>
      <p:pic>
        <p:nvPicPr>
          <p:cNvPr id="7" name="Picture 6">
            <a:extLst>
              <a:ext uri="{FF2B5EF4-FFF2-40B4-BE49-F238E27FC236}">
                <a16:creationId xmlns:a16="http://schemas.microsoft.com/office/drawing/2014/main" id="{B4DEC479-6FD4-A5B6-0B13-85AE6A794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968" y="1864021"/>
            <a:ext cx="7573107" cy="1508705"/>
          </a:xfrm>
          <a:prstGeom prst="rect">
            <a:avLst/>
          </a:prstGeom>
        </p:spPr>
      </p:pic>
      <p:pic>
        <p:nvPicPr>
          <p:cNvPr id="11" name="Picture 10">
            <a:extLst>
              <a:ext uri="{FF2B5EF4-FFF2-40B4-BE49-F238E27FC236}">
                <a16:creationId xmlns:a16="http://schemas.microsoft.com/office/drawing/2014/main" id="{0DE5E30A-29DE-9B43-F8CE-1A01B8C5E7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968" y="3485270"/>
            <a:ext cx="7573107" cy="1508705"/>
          </a:xfrm>
          <a:prstGeom prst="rect">
            <a:avLst/>
          </a:prstGeom>
        </p:spPr>
      </p:pic>
      <p:pic>
        <p:nvPicPr>
          <p:cNvPr id="13" name="Picture 12">
            <a:extLst>
              <a:ext uri="{FF2B5EF4-FFF2-40B4-BE49-F238E27FC236}">
                <a16:creationId xmlns:a16="http://schemas.microsoft.com/office/drawing/2014/main" id="{4674A9D2-28B1-EC9E-6227-3B20DB2BBD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967" y="5120587"/>
            <a:ext cx="7573107" cy="1508705"/>
          </a:xfrm>
          <a:prstGeom prst="rect">
            <a:avLst/>
          </a:prstGeom>
        </p:spPr>
      </p:pic>
      <p:pic>
        <p:nvPicPr>
          <p:cNvPr id="16" name="Picture 15">
            <a:extLst>
              <a:ext uri="{FF2B5EF4-FFF2-40B4-BE49-F238E27FC236}">
                <a16:creationId xmlns:a16="http://schemas.microsoft.com/office/drawing/2014/main" id="{2E37B947-7F86-7D60-B110-60CC75C1B9DB}"/>
              </a:ext>
            </a:extLst>
          </p:cNvPr>
          <p:cNvPicPr>
            <a:picLocks noChangeAspect="1"/>
          </p:cNvPicPr>
          <p:nvPr/>
        </p:nvPicPr>
        <p:blipFill>
          <a:blip r:embed="rId6"/>
          <a:stretch>
            <a:fillRect/>
          </a:stretch>
        </p:blipFill>
        <p:spPr>
          <a:xfrm>
            <a:off x="8249441" y="242777"/>
            <a:ext cx="3606190" cy="50502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506681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8FF00-00FB-3117-55F7-E5B69A9CD78D}"/>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21BFB6BF-81C1-338A-C2E5-91398FEFF4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20" name="Picture 19">
            <a:extLst>
              <a:ext uri="{FF2B5EF4-FFF2-40B4-BE49-F238E27FC236}">
                <a16:creationId xmlns:a16="http://schemas.microsoft.com/office/drawing/2014/main" id="{0F6A274E-24EC-0C04-344D-D2E0EEA04E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22" name="Picture 21">
            <a:extLst>
              <a:ext uri="{FF2B5EF4-FFF2-40B4-BE49-F238E27FC236}">
                <a16:creationId xmlns:a16="http://schemas.microsoft.com/office/drawing/2014/main" id="{93684B81-42E8-EE11-65E3-E826E76EFD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24" name="Picture 23">
            <a:extLst>
              <a:ext uri="{FF2B5EF4-FFF2-40B4-BE49-F238E27FC236}">
                <a16:creationId xmlns:a16="http://schemas.microsoft.com/office/drawing/2014/main" id="{59BC459A-D267-F80F-DE72-D249C640E1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26" name="Picture 25">
            <a:extLst>
              <a:ext uri="{FF2B5EF4-FFF2-40B4-BE49-F238E27FC236}">
                <a16:creationId xmlns:a16="http://schemas.microsoft.com/office/drawing/2014/main" id="{DF4A52FB-9F8B-8051-59BE-E826DB9097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28" name="Picture 27">
            <a:extLst>
              <a:ext uri="{FF2B5EF4-FFF2-40B4-BE49-F238E27FC236}">
                <a16:creationId xmlns:a16="http://schemas.microsoft.com/office/drawing/2014/main" id="{4C3FBD13-217F-2212-4A26-E7576E0157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18683" y="0"/>
            <a:ext cx="3857625" cy="6858000"/>
          </a:xfrm>
          <a:prstGeom prst="rect">
            <a:avLst/>
          </a:prstGeom>
        </p:spPr>
      </p:pic>
      <p:pic>
        <p:nvPicPr>
          <p:cNvPr id="30" name="Picture 29">
            <a:extLst>
              <a:ext uri="{FF2B5EF4-FFF2-40B4-BE49-F238E27FC236}">
                <a16:creationId xmlns:a16="http://schemas.microsoft.com/office/drawing/2014/main" id="{7153CED6-0C1C-B994-896D-0C0F1DCE54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92" y="0"/>
            <a:ext cx="3857625" cy="6858000"/>
          </a:xfrm>
          <a:prstGeom prst="rect">
            <a:avLst/>
          </a:prstGeom>
        </p:spPr>
      </p:pic>
    </p:spTree>
    <p:extLst>
      <p:ext uri="{BB962C8B-B14F-4D97-AF65-F5344CB8AC3E}">
        <p14:creationId xmlns:p14="http://schemas.microsoft.com/office/powerpoint/2010/main" val="41642689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8F89E1-524D-88D8-3F4F-73431C3B40C2}"/>
              </a:ext>
            </a:extLst>
          </p:cNvPr>
          <p:cNvPicPr>
            <a:picLocks noChangeAspect="1"/>
          </p:cNvPicPr>
          <p:nvPr/>
        </p:nvPicPr>
        <p:blipFill>
          <a:blip r:embed="rId2"/>
          <a:stretch>
            <a:fillRect/>
          </a:stretch>
        </p:blipFill>
        <p:spPr>
          <a:xfrm>
            <a:off x="749971" y="1123720"/>
            <a:ext cx="4411341" cy="2480168"/>
          </a:xfrm>
          <a:prstGeom prst="rect">
            <a:avLst/>
          </a:prstGeom>
        </p:spPr>
      </p:pic>
      <p:pic>
        <p:nvPicPr>
          <p:cNvPr id="7" name="Picture 6">
            <a:extLst>
              <a:ext uri="{FF2B5EF4-FFF2-40B4-BE49-F238E27FC236}">
                <a16:creationId xmlns:a16="http://schemas.microsoft.com/office/drawing/2014/main" id="{35D56232-3327-6C0A-C277-D151C6C96E58}"/>
              </a:ext>
            </a:extLst>
          </p:cNvPr>
          <p:cNvPicPr>
            <a:picLocks noChangeAspect="1"/>
          </p:cNvPicPr>
          <p:nvPr/>
        </p:nvPicPr>
        <p:blipFill>
          <a:blip r:embed="rId3"/>
          <a:stretch>
            <a:fillRect/>
          </a:stretch>
        </p:blipFill>
        <p:spPr>
          <a:xfrm>
            <a:off x="749971" y="3704904"/>
            <a:ext cx="4411341" cy="2480168"/>
          </a:xfrm>
          <a:prstGeom prst="rect">
            <a:avLst/>
          </a:prstGeom>
        </p:spPr>
      </p:pic>
      <p:sp>
        <p:nvSpPr>
          <p:cNvPr id="8" name="Subtitle 2">
            <a:extLst>
              <a:ext uri="{FF2B5EF4-FFF2-40B4-BE49-F238E27FC236}">
                <a16:creationId xmlns:a16="http://schemas.microsoft.com/office/drawing/2014/main" id="{116142F4-4EBD-2E86-1E7E-7C0CBE22D861}"/>
              </a:ext>
            </a:extLst>
          </p:cNvPr>
          <p:cNvSpPr txBox="1">
            <a:spLocks/>
          </p:cNvSpPr>
          <p:nvPr/>
        </p:nvSpPr>
        <p:spPr>
          <a:xfrm>
            <a:off x="937132" y="436507"/>
            <a:ext cx="3972389" cy="13856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800" dirty="0">
                <a:latin typeface="w_Aramesh Extra Bold" panose="02000500000000020004" pitchFamily="2" charset="-78"/>
                <a:ea typeface="w_Aramesh Extra Bold" panose="02000500000000020004" pitchFamily="2" charset="-78"/>
                <a:cs typeface="w_Aramesh Extra Bold" panose="02000500000000020004" pitchFamily="2" charset="-78"/>
              </a:rPr>
              <a:t>بریده‌ فیلم</a:t>
            </a:r>
            <a:endParaRPr kumimoji="0" lang="en-US"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sp>
        <p:nvSpPr>
          <p:cNvPr id="9" name="Subtitle 2">
            <a:extLst>
              <a:ext uri="{FF2B5EF4-FFF2-40B4-BE49-F238E27FC236}">
                <a16:creationId xmlns:a16="http://schemas.microsoft.com/office/drawing/2014/main" id="{9959F632-9980-C1BF-5EF9-DADD50A4AB0F}"/>
              </a:ext>
            </a:extLst>
          </p:cNvPr>
          <p:cNvSpPr txBox="1">
            <a:spLocks/>
          </p:cNvSpPr>
          <p:nvPr/>
        </p:nvSpPr>
        <p:spPr>
          <a:xfrm>
            <a:off x="749972" y="6286088"/>
            <a:ext cx="4411340" cy="12939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1600" dirty="0">
                <a:latin typeface="w_Aramesh" panose="02000500000000020004" pitchFamily="2" charset="-78"/>
                <a:ea typeface="w_Aramesh" panose="02000500000000020004" pitchFamily="2" charset="-78"/>
                <a:cs typeface="w_Aramesh" panose="02000500000000020004" pitchFamily="2" charset="-78"/>
              </a:rPr>
              <a:t>قدردان باش؛ از سریال دودکش «آیه لئن شکرتم لأزیدنکم...»</a:t>
            </a:r>
            <a:endParaRPr kumimoji="0" lang="en-US" sz="16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sp>
        <p:nvSpPr>
          <p:cNvPr id="12" name="Subtitle 2">
            <a:extLst>
              <a:ext uri="{FF2B5EF4-FFF2-40B4-BE49-F238E27FC236}">
                <a16:creationId xmlns:a16="http://schemas.microsoft.com/office/drawing/2014/main" id="{093AFA2F-6CB8-5888-29C9-51F85CF12566}"/>
              </a:ext>
            </a:extLst>
          </p:cNvPr>
          <p:cNvSpPr txBox="1">
            <a:spLocks/>
          </p:cNvSpPr>
          <p:nvPr/>
        </p:nvSpPr>
        <p:spPr>
          <a:xfrm>
            <a:off x="7172687" y="463011"/>
            <a:ext cx="3972389" cy="13856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800" dirty="0">
                <a:latin typeface="w_Aramesh Extra Bold" panose="02000500000000020004" pitchFamily="2" charset="-78"/>
                <a:ea typeface="w_Aramesh Extra Bold" panose="02000500000000020004" pitchFamily="2" charset="-78"/>
                <a:cs typeface="w_Aramesh Extra Bold" panose="02000500000000020004" pitchFamily="2" charset="-78"/>
              </a:rPr>
              <a:t>موشن آبجکت</a:t>
            </a:r>
            <a:endParaRPr kumimoji="0" lang="en-US"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pic>
        <p:nvPicPr>
          <p:cNvPr id="15" name="Picture 14">
            <a:extLst>
              <a:ext uri="{FF2B5EF4-FFF2-40B4-BE49-F238E27FC236}">
                <a16:creationId xmlns:a16="http://schemas.microsoft.com/office/drawing/2014/main" id="{1CBC0840-49FF-4793-0BC4-5861BF404209}"/>
              </a:ext>
            </a:extLst>
          </p:cNvPr>
          <p:cNvPicPr>
            <a:picLocks noChangeAspect="1"/>
          </p:cNvPicPr>
          <p:nvPr/>
        </p:nvPicPr>
        <p:blipFill>
          <a:blip r:embed="rId4"/>
          <a:stretch>
            <a:fillRect/>
          </a:stretch>
        </p:blipFill>
        <p:spPr>
          <a:xfrm>
            <a:off x="6985526" y="1125482"/>
            <a:ext cx="4411341" cy="2480168"/>
          </a:xfrm>
          <a:prstGeom prst="rect">
            <a:avLst/>
          </a:prstGeom>
        </p:spPr>
      </p:pic>
      <p:pic>
        <p:nvPicPr>
          <p:cNvPr id="17" name="Picture 16">
            <a:extLst>
              <a:ext uri="{FF2B5EF4-FFF2-40B4-BE49-F238E27FC236}">
                <a16:creationId xmlns:a16="http://schemas.microsoft.com/office/drawing/2014/main" id="{34AB7908-614A-3A4F-2412-893C95903F68}"/>
              </a:ext>
            </a:extLst>
          </p:cNvPr>
          <p:cNvPicPr>
            <a:picLocks noChangeAspect="1"/>
          </p:cNvPicPr>
          <p:nvPr/>
        </p:nvPicPr>
        <p:blipFill>
          <a:blip r:embed="rId5"/>
          <a:stretch>
            <a:fillRect/>
          </a:stretch>
        </p:blipFill>
        <p:spPr>
          <a:xfrm>
            <a:off x="6953210" y="3731408"/>
            <a:ext cx="4411341" cy="2480168"/>
          </a:xfrm>
          <a:prstGeom prst="rect">
            <a:avLst/>
          </a:prstGeom>
        </p:spPr>
      </p:pic>
      <p:sp>
        <p:nvSpPr>
          <p:cNvPr id="18" name="Rectangle 17">
            <a:extLst>
              <a:ext uri="{FF2B5EF4-FFF2-40B4-BE49-F238E27FC236}">
                <a16:creationId xmlns:a16="http://schemas.microsoft.com/office/drawing/2014/main" id="{61BE82F5-E11D-F576-E357-54D466FC1F5C}"/>
              </a:ext>
            </a:extLst>
          </p:cNvPr>
          <p:cNvSpPr/>
          <p:nvPr/>
        </p:nvSpPr>
        <p:spPr>
          <a:xfrm>
            <a:off x="6009860" y="-192157"/>
            <a:ext cx="172278" cy="7262191"/>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31396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549E1E-6882-E46D-E798-1ACA6DB507B7}"/>
              </a:ext>
            </a:extLst>
          </p:cNvPr>
          <p:cNvPicPr>
            <a:picLocks noChangeAspect="1"/>
          </p:cNvPicPr>
          <p:nvPr/>
        </p:nvPicPr>
        <p:blipFill>
          <a:blip r:embed="rId2"/>
          <a:stretch>
            <a:fillRect/>
          </a:stretch>
        </p:blipFill>
        <p:spPr>
          <a:xfrm>
            <a:off x="504825" y="267213"/>
            <a:ext cx="11182350" cy="5648325"/>
          </a:xfrm>
          <a:prstGeom prst="rect">
            <a:avLst/>
          </a:prstGeom>
        </p:spPr>
      </p:pic>
      <p:sp>
        <p:nvSpPr>
          <p:cNvPr id="7" name="TextBox 6">
            <a:extLst>
              <a:ext uri="{FF2B5EF4-FFF2-40B4-BE49-F238E27FC236}">
                <a16:creationId xmlns:a16="http://schemas.microsoft.com/office/drawing/2014/main" id="{B0CBC755-820B-BDFE-F1D5-5B18A202DB62}"/>
              </a:ext>
            </a:extLst>
          </p:cNvPr>
          <p:cNvSpPr txBox="1"/>
          <p:nvPr/>
        </p:nvSpPr>
        <p:spPr>
          <a:xfrm>
            <a:off x="504824" y="6157822"/>
            <a:ext cx="7963927" cy="433965"/>
          </a:xfrm>
          <a:prstGeom prst="rect">
            <a:avLst/>
          </a:prstGeom>
          <a:noFill/>
        </p:spPr>
        <p:txBody>
          <a:bodyPr wrap="square">
            <a:spAutoFit/>
          </a:body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400" dirty="0">
                <a:solidFill>
                  <a:srgbClr val="1E3C72"/>
                </a:solidFill>
                <a:latin typeface="w_Aramesh Extra Bold" panose="02000500000000020004" pitchFamily="2" charset="-78"/>
                <a:ea typeface="w_Aramesh Extra Bold" panose="02000500000000020004" pitchFamily="2" charset="-78"/>
                <a:cs typeface="w_Aramesh Extra Bold" panose="02000500000000020004" pitchFamily="2" charset="-78"/>
              </a:rPr>
              <a:t>و هزاران محصول جذاب چندرسانه ای دیگر در سایت محصولات زندگی با آیه‌ها</a:t>
            </a:r>
            <a:endParaRPr kumimoji="0" lang="fa-IR" b="1"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spTree>
    <p:extLst>
      <p:ext uri="{BB962C8B-B14F-4D97-AF65-F5344CB8AC3E}">
        <p14:creationId xmlns:p14="http://schemas.microsoft.com/office/powerpoint/2010/main" val="39141234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9C346-D925-204E-26BE-B9910BAF88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3B515B9-4A9E-3177-3430-3D97594DB4F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4D54D69-E2D8-AC52-5368-C58CD3E7513D}"/>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7953121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5E2E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1CFE3-709A-3155-CCC8-C68608EA43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77AEC4C-9BB3-E2B8-0ABC-A36C0876171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6865142-DB21-22D5-A963-88A35E1D84F3}"/>
              </a:ext>
            </a:extLst>
          </p:cNvPr>
          <p:cNvPicPr>
            <a:picLocks noChangeAspect="1"/>
          </p:cNvPicPr>
          <p:nvPr/>
        </p:nvPicPr>
        <p:blipFill>
          <a:blip r:embed="rId2"/>
          <a:stretch>
            <a:fillRect/>
          </a:stretch>
        </p:blipFill>
        <p:spPr>
          <a:xfrm>
            <a:off x="-1" y="-546967"/>
            <a:ext cx="12192000" cy="6854653"/>
          </a:xfrm>
          <a:prstGeom prst="rect">
            <a:avLst/>
          </a:prstGeom>
        </p:spPr>
      </p:pic>
      <p:sp>
        <p:nvSpPr>
          <p:cNvPr id="6" name="Subtitle 2">
            <a:extLst>
              <a:ext uri="{FF2B5EF4-FFF2-40B4-BE49-F238E27FC236}">
                <a16:creationId xmlns:a16="http://schemas.microsoft.com/office/drawing/2014/main" id="{43AD3A64-7C5B-C427-3689-20DB42E87DBA}"/>
              </a:ext>
            </a:extLst>
          </p:cNvPr>
          <p:cNvSpPr txBox="1">
            <a:spLocks/>
          </p:cNvSpPr>
          <p:nvPr/>
        </p:nvSpPr>
        <p:spPr>
          <a:xfrm>
            <a:off x="1023681" y="5472333"/>
            <a:ext cx="10144635" cy="49459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800" dirty="0">
                <a:latin typeface="w_Aramesh Extra Bold" panose="02000500000000020004" pitchFamily="2" charset="-78"/>
                <a:ea typeface="w_Aramesh Extra Bold" panose="02000500000000020004" pitchFamily="2" charset="-78"/>
                <a:cs typeface="w_Aramesh Extra Bold" panose="02000500000000020004" pitchFamily="2" charset="-78"/>
              </a:rPr>
              <a:t>مسابقات متعدد </a:t>
            </a:r>
            <a:r>
              <a:rPr lang="fa-IR" sz="2800" dirty="0">
                <a:solidFill>
                  <a:srgbClr val="1E3C72"/>
                </a:solidFill>
                <a:latin typeface="w_Aramesh Extra Bold" panose="02000500000000020004" pitchFamily="2" charset="-78"/>
                <a:ea typeface="w_Aramesh Extra Bold" panose="02000500000000020004" pitchFamily="2" charset="-78"/>
                <a:cs typeface="w_Aramesh Extra Bold" panose="02000500000000020004" pitchFamily="2" charset="-78"/>
              </a:rPr>
              <a:t>در شبکه‌های مختلف صداوسیما، سایت و اپلیکیشن زندگی با آیه‌ها،</a:t>
            </a:r>
          </a:p>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dirty="0">
                <a:solidFill>
                  <a:srgbClr val="1E3C72"/>
                </a:solidFill>
                <a:latin typeface="w_Aramesh Extra Bold" panose="02000500000000020004" pitchFamily="2" charset="-78"/>
                <a:ea typeface="w_Aramesh Extra Bold" panose="02000500000000020004" pitchFamily="2" charset="-78"/>
                <a:cs typeface="w_Aramesh Extra Bold" panose="02000500000000020004" pitchFamily="2" charset="-78"/>
              </a:rPr>
              <a:t>پلتفرم‌ها و شبکه‌های اجتماعی و ...</a:t>
            </a:r>
            <a:endParaRPr kumimoji="0" lang="en-US"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spTree>
    <p:extLst>
      <p:ext uri="{BB962C8B-B14F-4D97-AF65-F5344CB8AC3E}">
        <p14:creationId xmlns:p14="http://schemas.microsoft.com/office/powerpoint/2010/main" val="719329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D6D6D6"/>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69B795-4338-961B-93B8-09EF1D3886E9}"/>
              </a:ext>
            </a:extLst>
          </p:cNvPr>
          <p:cNvPicPr>
            <a:picLocks noChangeAspect="1"/>
          </p:cNvPicPr>
          <p:nvPr/>
        </p:nvPicPr>
        <p:blipFill>
          <a:blip r:embed="rId2"/>
          <a:stretch>
            <a:fillRect/>
          </a:stretch>
        </p:blipFill>
        <p:spPr>
          <a:xfrm>
            <a:off x="726948" y="944947"/>
            <a:ext cx="10738104" cy="5913053"/>
          </a:xfrm>
          <a:prstGeom prst="rect">
            <a:avLst/>
          </a:prstGeom>
        </p:spPr>
      </p:pic>
      <p:sp>
        <p:nvSpPr>
          <p:cNvPr id="8" name="Subtitle 2">
            <a:extLst>
              <a:ext uri="{FF2B5EF4-FFF2-40B4-BE49-F238E27FC236}">
                <a16:creationId xmlns:a16="http://schemas.microsoft.com/office/drawing/2014/main" id="{6E7A1152-76DD-5159-43F8-44492B4B0EB6}"/>
              </a:ext>
            </a:extLst>
          </p:cNvPr>
          <p:cNvSpPr txBox="1">
            <a:spLocks/>
          </p:cNvSpPr>
          <p:nvPr/>
        </p:nvSpPr>
        <p:spPr>
          <a:xfrm>
            <a:off x="1023682" y="450167"/>
            <a:ext cx="10144635" cy="13856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400" dirty="0">
                <a:latin typeface="Ray Black" panose="02000504000000020004" pitchFamily="2" charset="-78"/>
                <a:ea typeface="w_Aramesh Extra Bold" panose="02000500000000020004" pitchFamily="2" charset="-78"/>
                <a:cs typeface="Ray Black" panose="02000504000000020004" pitchFamily="2" charset="-78"/>
              </a:rPr>
              <a:t>◃</a:t>
            </a:r>
            <a:r>
              <a:rPr lang="fa-IR" sz="2400" dirty="0">
                <a:latin typeface="w_Aramesh Extra Bold" panose="02000500000000020004" pitchFamily="2" charset="-78"/>
                <a:ea typeface="w_Aramesh Extra Bold" panose="02000500000000020004" pitchFamily="2" charset="-78"/>
                <a:cs typeface="w_Aramesh Extra Bold" panose="02000500000000020004" pitchFamily="2" charset="-78"/>
              </a:rPr>
              <a:t>این اپلیکیشن استثنائی را از کافه بازار و ... رایگان دریافت کنید و به دنیایی از مسابقات سفر کنید!!!</a:t>
            </a:r>
            <a:endParaRPr kumimoji="0" lang="en-US" sz="24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spTree>
    <p:extLst>
      <p:ext uri="{BB962C8B-B14F-4D97-AF65-F5344CB8AC3E}">
        <p14:creationId xmlns:p14="http://schemas.microsoft.com/office/powerpoint/2010/main" val="8059843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9FBB6F-D3E1-FC2B-055C-26CF680918B6}"/>
              </a:ext>
            </a:extLst>
          </p:cNvPr>
          <p:cNvPicPr>
            <a:picLocks noChangeAspect="1"/>
          </p:cNvPicPr>
          <p:nvPr/>
        </p:nvPicPr>
        <p:blipFill>
          <a:blip r:embed="rId2"/>
          <a:stretch>
            <a:fillRect/>
          </a:stretch>
        </p:blipFill>
        <p:spPr>
          <a:xfrm>
            <a:off x="2199860" y="558787"/>
            <a:ext cx="10631624" cy="5788329"/>
          </a:xfrm>
          <a:prstGeom prst="rect">
            <a:avLst/>
          </a:prstGeom>
        </p:spPr>
      </p:pic>
      <p:pic>
        <p:nvPicPr>
          <p:cNvPr id="9" name="Picture 8">
            <a:extLst>
              <a:ext uri="{FF2B5EF4-FFF2-40B4-BE49-F238E27FC236}">
                <a16:creationId xmlns:a16="http://schemas.microsoft.com/office/drawing/2014/main" id="{32D7BD0E-23D0-EAD5-3923-EFCA50EDFDD0}"/>
              </a:ext>
            </a:extLst>
          </p:cNvPr>
          <p:cNvPicPr>
            <a:picLocks noChangeAspect="1"/>
          </p:cNvPicPr>
          <p:nvPr/>
        </p:nvPicPr>
        <p:blipFill>
          <a:blip r:embed="rId3"/>
          <a:stretch>
            <a:fillRect/>
          </a:stretch>
        </p:blipFill>
        <p:spPr>
          <a:xfrm>
            <a:off x="0" y="-4657"/>
            <a:ext cx="2905606" cy="6862657"/>
          </a:xfrm>
          <a:prstGeom prst="rect">
            <a:avLst/>
          </a:prstGeom>
        </p:spPr>
      </p:pic>
    </p:spTree>
    <p:extLst>
      <p:ext uri="{BB962C8B-B14F-4D97-AF65-F5344CB8AC3E}">
        <p14:creationId xmlns:p14="http://schemas.microsoft.com/office/powerpoint/2010/main" val="1696795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9245C"/>
        </a:solidFill>
        <a:effectLst/>
      </p:bgPr>
    </p:bg>
    <p:spTree>
      <p:nvGrpSpPr>
        <p:cNvPr id="1" name="">
          <a:extLst>
            <a:ext uri="{FF2B5EF4-FFF2-40B4-BE49-F238E27FC236}">
              <a16:creationId xmlns:a16="http://schemas.microsoft.com/office/drawing/2014/main" id="{70752083-DBB0-55AA-FEF7-C745410E6518}"/>
            </a:ext>
          </a:extLst>
        </p:cNvPr>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3AFBD5EA-11C8-04FC-0B04-B11D1D84956C}"/>
              </a:ext>
            </a:extLst>
          </p:cNvPr>
          <p:cNvCxnSpPr/>
          <p:nvPr/>
        </p:nvCxnSpPr>
        <p:spPr>
          <a:xfrm>
            <a:off x="772886" y="1230738"/>
            <a:ext cx="10646228" cy="0"/>
          </a:xfrm>
          <a:prstGeom prst="line">
            <a:avLst/>
          </a:prstGeom>
          <a:ln w="31750">
            <a:solidFill>
              <a:srgbClr val="DDB069"/>
            </a:solidFill>
          </a:ln>
        </p:spPr>
        <p:style>
          <a:lnRef idx="1">
            <a:schemeClr val="dk1"/>
          </a:lnRef>
          <a:fillRef idx="0">
            <a:schemeClr val="dk1"/>
          </a:fillRef>
          <a:effectRef idx="0">
            <a:schemeClr val="dk1"/>
          </a:effectRef>
          <a:fontRef idx="minor">
            <a:schemeClr val="tx1"/>
          </a:fontRef>
        </p:style>
      </p:cxnSp>
      <p:pic>
        <p:nvPicPr>
          <p:cNvPr id="16" name="Picture 15">
            <a:extLst>
              <a:ext uri="{FF2B5EF4-FFF2-40B4-BE49-F238E27FC236}">
                <a16:creationId xmlns:a16="http://schemas.microsoft.com/office/drawing/2014/main" id="{9506D73A-C09F-088B-9333-BD015B403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0446" y="777648"/>
            <a:ext cx="2826592" cy="1219104"/>
          </a:xfrm>
          <a:prstGeom prst="rect">
            <a:avLst/>
          </a:prstGeom>
        </p:spPr>
      </p:pic>
      <p:pic>
        <p:nvPicPr>
          <p:cNvPr id="9" name="Picture 8">
            <a:extLst>
              <a:ext uri="{FF2B5EF4-FFF2-40B4-BE49-F238E27FC236}">
                <a16:creationId xmlns:a16="http://schemas.microsoft.com/office/drawing/2014/main" id="{495AEDC2-B188-3999-C1BA-DA5A51B955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0797" y="2208768"/>
            <a:ext cx="4716106" cy="1914137"/>
          </a:xfrm>
          <a:prstGeom prst="rect">
            <a:avLst/>
          </a:prstGeom>
        </p:spPr>
      </p:pic>
      <p:pic>
        <p:nvPicPr>
          <p:cNvPr id="13" name="Picture 12">
            <a:extLst>
              <a:ext uri="{FF2B5EF4-FFF2-40B4-BE49-F238E27FC236}">
                <a16:creationId xmlns:a16="http://schemas.microsoft.com/office/drawing/2014/main" id="{E9FBD10B-C6C3-0D21-338A-2742666C7B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3423" y="4964673"/>
            <a:ext cx="3479852" cy="1893328"/>
          </a:xfrm>
          <a:prstGeom prst="rect">
            <a:avLst/>
          </a:prstGeom>
        </p:spPr>
      </p:pic>
      <p:sp>
        <p:nvSpPr>
          <p:cNvPr id="15" name="Subtitle 2">
            <a:extLst>
              <a:ext uri="{FF2B5EF4-FFF2-40B4-BE49-F238E27FC236}">
                <a16:creationId xmlns:a16="http://schemas.microsoft.com/office/drawing/2014/main" id="{8DCE9AED-1DFE-F58F-D4A8-1B93773BDA60}"/>
              </a:ext>
            </a:extLst>
          </p:cNvPr>
          <p:cNvSpPr txBox="1">
            <a:spLocks/>
          </p:cNvSpPr>
          <p:nvPr/>
        </p:nvSpPr>
        <p:spPr>
          <a:xfrm>
            <a:off x="4410250" y="1018722"/>
            <a:ext cx="3326984" cy="6931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3200" b="0" i="0" u="none" strike="noStrike" kern="1200" cap="none" spc="0" normalizeH="0" baseline="0" noProof="0" dirty="0">
                <a:ln>
                  <a:noFill/>
                </a:ln>
                <a:solidFill>
                  <a:srgbClr val="29245C"/>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۲. گزارش عملکرد</a:t>
            </a:r>
            <a:endParaRPr kumimoji="0" lang="en-US" sz="3200" b="0" i="0" u="none" strike="noStrike" kern="1200" cap="none" spc="0" normalizeH="0" baseline="0" noProof="0" dirty="0">
              <a:ln>
                <a:noFill/>
              </a:ln>
              <a:solidFill>
                <a:srgbClr val="29245C"/>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endParaRPr>
          </a:p>
        </p:txBody>
      </p:sp>
      <p:pic>
        <p:nvPicPr>
          <p:cNvPr id="17" name="Picture 16">
            <a:extLst>
              <a:ext uri="{FF2B5EF4-FFF2-40B4-BE49-F238E27FC236}">
                <a16:creationId xmlns:a16="http://schemas.microsoft.com/office/drawing/2014/main" id="{1BFD41D6-8455-A9F0-2F77-4C7ECED54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018175" y="4626592"/>
            <a:ext cx="1698171" cy="2001340"/>
          </a:xfrm>
          <a:prstGeom prst="rect">
            <a:avLst/>
          </a:prstGeom>
        </p:spPr>
      </p:pic>
      <p:sp>
        <p:nvSpPr>
          <p:cNvPr id="2" name="Rectangle 1">
            <a:extLst>
              <a:ext uri="{FF2B5EF4-FFF2-40B4-BE49-F238E27FC236}">
                <a16:creationId xmlns:a16="http://schemas.microsoft.com/office/drawing/2014/main" id="{6DAB213F-FD19-BA52-7CFA-2DB3884D1507}"/>
              </a:ext>
            </a:extLst>
          </p:cNvPr>
          <p:cNvSpPr/>
          <p:nvPr/>
        </p:nvSpPr>
        <p:spPr>
          <a:xfrm>
            <a:off x="726742" y="2128265"/>
            <a:ext cx="4846679" cy="4708981"/>
          </a:xfrm>
          <a:prstGeom prst="rect">
            <a:avLst/>
          </a:prstGeom>
        </p:spPr>
        <p:txBody>
          <a:bodyPr wrap="square">
            <a:spAutoFit/>
          </a:bodyPr>
          <a:lstStyle/>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a-IR" sz="2000" b="0" i="0" u="none" strike="noStrike" kern="1200" cap="none" spc="0" normalizeH="0" baseline="0" noProof="0" dirty="0">
                <a:ln>
                  <a:noFill/>
                </a:ln>
                <a:solidFill>
                  <a:prstClr val="white"/>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مشارکت </a:t>
            </a:r>
            <a:r>
              <a:rPr kumimoji="0" lang="fa-IR" sz="2000" b="0" i="0" u="none" strike="noStrike" kern="1200" cap="none" spc="0" normalizeH="0" baseline="0" noProof="0" dirty="0">
                <a:ln>
                  <a:noFill/>
                </a:ln>
                <a:solidFill>
                  <a:srgbClr val="FFFF0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بیش از ۱۰میلیون نفر </a:t>
            </a:r>
            <a:r>
              <a:rPr kumimoji="0" lang="fa-IR" sz="2000" b="0" i="0" u="none" strike="noStrike" kern="1200" cap="none" spc="0" normalizeH="0" baseline="0" noProof="0" dirty="0">
                <a:ln>
                  <a:noFill/>
                </a:ln>
                <a:solidFill>
                  <a:prstClr val="white"/>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در مسابقات</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a-IR" sz="2000" b="0" i="0" u="none" strike="noStrike" kern="1200" cap="none" spc="0" normalizeH="0" baseline="0" noProof="0" dirty="0">
                <a:ln>
                  <a:noFill/>
                </a:ln>
                <a:solidFill>
                  <a:prstClr val="white"/>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تولید بیش از </a:t>
            </a:r>
            <a:r>
              <a:rPr kumimoji="0" lang="fa-IR" sz="2000" b="0" i="0" u="none" strike="noStrike" kern="1200" cap="none" spc="0" normalizeH="0" baseline="0" noProof="0" dirty="0">
                <a:ln>
                  <a:noFill/>
                </a:ln>
                <a:solidFill>
                  <a:srgbClr val="FFFF0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۱۸کتاب</a:t>
            </a:r>
            <a:r>
              <a:rPr kumimoji="0" lang="fa-IR" sz="2000" b="0" i="0" u="none" strike="noStrike" kern="1200" cap="none" spc="0" normalizeH="0" baseline="0" noProof="0" dirty="0">
                <a:ln>
                  <a:noFill/>
                </a:ln>
                <a:solidFill>
                  <a:prstClr val="white"/>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 و توزیع ۳۵۰هزار جلد</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a-IR" sz="2000" b="0" i="0" u="none" strike="noStrike" kern="1200" cap="none" spc="0" normalizeH="0" baseline="0" noProof="0" dirty="0">
                <a:ln>
                  <a:noFill/>
                </a:ln>
                <a:solidFill>
                  <a:prstClr val="white"/>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تولید </a:t>
            </a:r>
            <a:r>
              <a:rPr kumimoji="0" lang="fa-IR" sz="2000" b="0" i="0" u="none" strike="noStrike" kern="1200" cap="none" spc="0" normalizeH="0" baseline="0" noProof="0" dirty="0">
                <a:ln>
                  <a:noFill/>
                </a:ln>
                <a:solidFill>
                  <a:srgbClr val="FFFF0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هزاران محصول رسانه‌ای</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a-IR" sz="2000" b="0" i="0" u="none" strike="noStrike" kern="1200" cap="none" spc="0" normalizeH="0" baseline="0" noProof="0" dirty="0">
                <a:ln>
                  <a:noFill/>
                </a:ln>
                <a:solidFill>
                  <a:srgbClr val="FFFF0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هم‌افزایی بی‌سابقه </a:t>
            </a:r>
            <a:r>
              <a:rPr kumimoji="0" lang="fa-IR" sz="2000" b="0" i="0" u="none" strike="noStrike" kern="1200" cap="none" spc="0" normalizeH="0" baseline="0" noProof="0" dirty="0">
                <a:ln>
                  <a:noFill/>
                </a:ln>
                <a:solidFill>
                  <a:prstClr val="white"/>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جریان‌های مردمی و حاکمیتی</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a-IR" sz="2000" b="0" i="0" u="none" strike="noStrike" kern="1200" cap="none" spc="0" normalizeH="0" baseline="0" noProof="0" dirty="0">
                <a:ln>
                  <a:noFill/>
                </a:ln>
                <a:solidFill>
                  <a:prstClr val="white"/>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رشد چشمگیر </a:t>
            </a:r>
            <a:r>
              <a:rPr kumimoji="0" lang="fa-IR" sz="2000" b="0" i="0" u="none" strike="noStrike" kern="1200" cap="none" spc="0" normalizeH="0" baseline="0" noProof="0" dirty="0">
                <a:ln>
                  <a:noFill/>
                </a:ln>
                <a:solidFill>
                  <a:srgbClr val="FFFF0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رویدادهای میدانی</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a-IR" sz="2000" b="0" i="0" u="none" strike="noStrike" kern="1200" cap="none" spc="0" normalizeH="0" baseline="0" noProof="0" dirty="0">
                <a:ln>
                  <a:noFill/>
                </a:ln>
                <a:solidFill>
                  <a:prstClr val="white"/>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برگزاری ۲۵۰ قسمت </a:t>
            </a:r>
            <a:r>
              <a:rPr kumimoji="0" lang="fa-IR" sz="2000" b="0" i="0" u="none" strike="noStrike" kern="1200" cap="none" spc="0" normalizeH="0" baseline="0" noProof="0" dirty="0">
                <a:ln>
                  <a:noFill/>
                </a:ln>
                <a:solidFill>
                  <a:srgbClr val="FFFF0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مسابقه زنده </a:t>
            </a:r>
            <a:r>
              <a:rPr kumimoji="0" lang="fa-IR" sz="2000" b="0" i="0" u="none" strike="noStrike" kern="1200" cap="none" spc="0" normalizeH="0" baseline="0" noProof="0" dirty="0">
                <a:ln>
                  <a:noFill/>
                </a:ln>
                <a:solidFill>
                  <a:prstClr val="white"/>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تلویزیونی</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a-IR" sz="2000" b="0" i="0" u="none" strike="noStrike" kern="1200" cap="none" spc="0" normalizeH="0" baseline="0" noProof="0" dirty="0">
                <a:ln>
                  <a:noFill/>
                </a:ln>
                <a:solidFill>
                  <a:prstClr val="white"/>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تولید </a:t>
            </a:r>
            <a:r>
              <a:rPr kumimoji="0" lang="fa-IR" sz="2000" b="0" i="0" u="none" strike="noStrike" kern="1200" cap="none" spc="0" normalizeH="0" baseline="0" noProof="0" dirty="0">
                <a:ln>
                  <a:noFill/>
                </a:ln>
                <a:solidFill>
                  <a:srgbClr val="FFFF0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برنامه‌های متعدد تلویزیونی </a:t>
            </a:r>
            <a:r>
              <a:rPr kumimoji="0" lang="fa-IR" sz="2000" b="0" i="0" u="none" strike="noStrike" kern="1200" cap="none" spc="0" normalizeH="0" baseline="0" noProof="0" dirty="0">
                <a:ln>
                  <a:noFill/>
                </a:ln>
                <a:solidFill>
                  <a:prstClr val="white"/>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در  صداوسیما</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a-IR" sz="2000" b="0" i="0" u="none" strike="noStrike" kern="1200" cap="none" spc="0" normalizeH="0" baseline="0" noProof="0" dirty="0">
                <a:ln>
                  <a:noFill/>
                </a:ln>
                <a:solidFill>
                  <a:prstClr val="white"/>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بیش </a:t>
            </a:r>
            <a:r>
              <a:rPr kumimoji="0" lang="fa-IR" sz="2000" b="0" i="0" u="none" strike="noStrike" kern="1200" cap="none" spc="0" normalizeH="0" baseline="0" noProof="0" dirty="0">
                <a:ln>
                  <a:noFill/>
                </a:ln>
                <a:solidFill>
                  <a:srgbClr val="FFFF0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۱میلیارد بازدید </a:t>
            </a:r>
            <a:r>
              <a:rPr kumimoji="0" lang="fa-IR" sz="2000" b="0" i="0" u="none" strike="noStrike" kern="1200" cap="none" spc="0" normalizeH="0" baseline="0" noProof="0" dirty="0">
                <a:ln>
                  <a:noFill/>
                </a:ln>
                <a:solidFill>
                  <a:prstClr val="white"/>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در فضای مجازی</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a-IR" sz="2000" b="0" i="0" u="none" strike="noStrike" kern="1200" cap="none" spc="0" normalizeH="0" baseline="0" noProof="0" dirty="0">
                <a:ln>
                  <a:noFill/>
                </a:ln>
                <a:solidFill>
                  <a:prstClr val="white"/>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و...</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fa-IR" sz="2000" b="0" i="0" u="none" strike="noStrike" kern="1200" cap="none" spc="0" normalizeH="0" baseline="0" noProof="0" dirty="0">
              <a:ln>
                <a:noFill/>
              </a:ln>
              <a:solidFill>
                <a:prstClr val="white"/>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endParaRPr>
          </a:p>
        </p:txBody>
      </p:sp>
    </p:spTree>
    <p:extLst>
      <p:ext uri="{BB962C8B-B14F-4D97-AF65-F5344CB8AC3E}">
        <p14:creationId xmlns:p14="http://schemas.microsoft.com/office/powerpoint/2010/main" val="3590478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B63DAD-5F16-6B57-732C-463CF6560750}"/>
              </a:ext>
            </a:extLst>
          </p:cNvPr>
          <p:cNvPicPr>
            <a:picLocks noChangeAspect="1"/>
          </p:cNvPicPr>
          <p:nvPr/>
        </p:nvPicPr>
        <p:blipFill>
          <a:blip r:embed="rId2"/>
          <a:stretch>
            <a:fillRect/>
          </a:stretch>
        </p:blipFill>
        <p:spPr>
          <a:xfrm>
            <a:off x="0" y="334479"/>
            <a:ext cx="12192000" cy="6189042"/>
          </a:xfrm>
          <a:prstGeom prst="rect">
            <a:avLst/>
          </a:prstGeom>
        </p:spPr>
      </p:pic>
      <p:sp>
        <p:nvSpPr>
          <p:cNvPr id="7" name="TextBox 6">
            <a:extLst>
              <a:ext uri="{FF2B5EF4-FFF2-40B4-BE49-F238E27FC236}">
                <a16:creationId xmlns:a16="http://schemas.microsoft.com/office/drawing/2014/main" id="{EBBA33F8-2EB8-8344-4C18-E8D69F632847}"/>
              </a:ext>
            </a:extLst>
          </p:cNvPr>
          <p:cNvSpPr txBox="1"/>
          <p:nvPr/>
        </p:nvSpPr>
        <p:spPr>
          <a:xfrm>
            <a:off x="6365288" y="254580"/>
            <a:ext cx="4392227" cy="348557"/>
          </a:xfrm>
          <a:prstGeom prst="rect">
            <a:avLst/>
          </a:prstGeom>
          <a:noFill/>
        </p:spPr>
        <p:txBody>
          <a:bodyPr wrap="square">
            <a:spAutoFit/>
          </a:body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1800" dirty="0">
                <a:solidFill>
                  <a:srgbClr val="20BDC0"/>
                </a:solidFill>
                <a:latin typeface="Ray Black" panose="02000504000000020004" pitchFamily="2" charset="-78"/>
                <a:ea typeface="w_Aramesh Extra Bold" panose="02000500000000020004" pitchFamily="2" charset="-78"/>
                <a:cs typeface="Ray Black" panose="02000504000000020004" pitchFamily="2" charset="-78"/>
              </a:rPr>
              <a:t>اطلس محافل و جلسات قرآن</a:t>
            </a:r>
            <a:endParaRPr kumimoji="0" lang="en-US" sz="1800" b="0" i="0" u="none" strike="noStrike" kern="1200" cap="none" spc="0" normalizeH="0" baseline="0" noProof="0" dirty="0">
              <a:ln>
                <a:noFill/>
              </a:ln>
              <a:solidFill>
                <a:srgbClr val="20BDC0"/>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spTree>
    <p:extLst>
      <p:ext uri="{BB962C8B-B14F-4D97-AF65-F5344CB8AC3E}">
        <p14:creationId xmlns:p14="http://schemas.microsoft.com/office/powerpoint/2010/main" val="5224058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BF53C9-EB25-9D0A-6C9D-451AFC69C335}"/>
              </a:ext>
            </a:extLst>
          </p:cNvPr>
          <p:cNvPicPr>
            <a:picLocks noChangeAspect="1"/>
          </p:cNvPicPr>
          <p:nvPr/>
        </p:nvPicPr>
        <p:blipFill>
          <a:blip r:embed="rId2"/>
          <a:stretch>
            <a:fillRect/>
          </a:stretch>
        </p:blipFill>
        <p:spPr>
          <a:xfrm>
            <a:off x="1203745" y="764208"/>
            <a:ext cx="9784510" cy="5329584"/>
          </a:xfrm>
          <a:prstGeom prst="rect">
            <a:avLst/>
          </a:prstGeom>
        </p:spPr>
      </p:pic>
    </p:spTree>
    <p:extLst>
      <p:ext uri="{BB962C8B-B14F-4D97-AF65-F5344CB8AC3E}">
        <p14:creationId xmlns:p14="http://schemas.microsoft.com/office/powerpoint/2010/main" val="22858200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5D49-4708-3254-F72E-D7C1A7FCD8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26E2BF1-FB63-21DF-9729-16AE12BB4E2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CD13080-9708-EA68-3277-2F9B21D41CF5}"/>
              </a:ext>
            </a:extLst>
          </p:cNvPr>
          <p:cNvPicPr>
            <a:picLocks noChangeAspect="1"/>
          </p:cNvPicPr>
          <p:nvPr/>
        </p:nvPicPr>
        <p:blipFill>
          <a:blip r:embed="rId2"/>
          <a:stretch>
            <a:fillRect/>
          </a:stretch>
        </p:blipFill>
        <p:spPr>
          <a:xfrm>
            <a:off x="0" y="3347"/>
            <a:ext cx="12192000" cy="6854653"/>
          </a:xfrm>
          <a:prstGeom prst="rect">
            <a:avLst/>
          </a:prstGeom>
        </p:spPr>
      </p:pic>
      <p:sp>
        <p:nvSpPr>
          <p:cNvPr id="6" name="Subtitle 2">
            <a:extLst>
              <a:ext uri="{FF2B5EF4-FFF2-40B4-BE49-F238E27FC236}">
                <a16:creationId xmlns:a16="http://schemas.microsoft.com/office/drawing/2014/main" id="{F0DFFBEA-6BD5-E9CC-76BE-A91BF6C3BF97}"/>
              </a:ext>
            </a:extLst>
          </p:cNvPr>
          <p:cNvSpPr txBox="1">
            <a:spLocks/>
          </p:cNvSpPr>
          <p:nvPr/>
        </p:nvSpPr>
        <p:spPr>
          <a:xfrm>
            <a:off x="4729674" y="1144588"/>
            <a:ext cx="6624126" cy="16638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800" dirty="0">
                <a:solidFill>
                  <a:srgbClr val="1E3C72"/>
                </a:solidFill>
                <a:latin typeface="w_Aramesh Extra Bold" panose="02000500000000020004" pitchFamily="2" charset="-78"/>
                <a:ea typeface="w_Aramesh Extra Bold" panose="02000500000000020004" pitchFamily="2" charset="-78"/>
                <a:cs typeface="w_Aramesh Extra Bold" panose="02000500000000020004" pitchFamily="2" charset="-78"/>
              </a:rPr>
              <a:t>بازی آی‌لیگ</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b="0" i="0" u="none" strike="noStrike" kern="1200" cap="none" spc="0" normalizeH="0" baseline="0" noProof="0" dirty="0">
                <a:ln>
                  <a:noFill/>
                </a:ln>
                <a:solidFill>
                  <a:srgbClr val="1E3C72"/>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انواع و اقسام مسابقات جذاب قرآنی فردی و گروهی...</a:t>
            </a:r>
            <a:endParaRPr kumimoji="0" lang="en-US" sz="20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spTree>
    <p:extLst>
      <p:ext uri="{BB962C8B-B14F-4D97-AF65-F5344CB8AC3E}">
        <p14:creationId xmlns:p14="http://schemas.microsoft.com/office/powerpoint/2010/main" val="41493670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D463C-E6F4-E557-A219-3647EC2F37E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37C4743-B5D3-5C1F-653F-973B8DBA6EA3}"/>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96281365-B48C-6B1F-3098-D358076462BE}"/>
              </a:ext>
            </a:extLst>
          </p:cNvPr>
          <p:cNvPicPr>
            <a:picLocks noChangeAspect="1"/>
          </p:cNvPicPr>
          <p:nvPr/>
        </p:nvPicPr>
        <p:blipFill>
          <a:blip r:embed="rId2"/>
          <a:stretch>
            <a:fillRect/>
          </a:stretch>
        </p:blipFill>
        <p:spPr>
          <a:xfrm>
            <a:off x="0" y="1673"/>
            <a:ext cx="12192000" cy="6854653"/>
          </a:xfrm>
          <a:prstGeom prst="rect">
            <a:avLst/>
          </a:prstGeom>
        </p:spPr>
      </p:pic>
      <p:sp>
        <p:nvSpPr>
          <p:cNvPr id="6" name="Subtitle 2">
            <a:extLst>
              <a:ext uri="{FF2B5EF4-FFF2-40B4-BE49-F238E27FC236}">
                <a16:creationId xmlns:a16="http://schemas.microsoft.com/office/drawing/2014/main" id="{35FF440D-4E79-97E5-2957-542E25AC7FE8}"/>
              </a:ext>
            </a:extLst>
          </p:cNvPr>
          <p:cNvSpPr txBox="1">
            <a:spLocks/>
          </p:cNvSpPr>
          <p:nvPr/>
        </p:nvSpPr>
        <p:spPr>
          <a:xfrm>
            <a:off x="5261113" y="5215848"/>
            <a:ext cx="5165367" cy="11386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b="0" i="0" u="none" strike="noStrike" kern="1200" cap="none" spc="0" normalizeH="0" baseline="0" noProof="0" dirty="0">
                <a:ln>
                  <a:noFill/>
                </a:ln>
                <a:solidFill>
                  <a:srgbClr val="1E3C72"/>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بازی قطار قرآنی</a:t>
            </a:r>
            <a:r>
              <a:rPr lang="fa-IR" dirty="0">
                <a:solidFill>
                  <a:srgbClr val="1E3C72"/>
                </a:solidFill>
                <a:latin typeface="w_Aramesh Extra Bold" panose="02000500000000020004" pitchFamily="2" charset="-78"/>
                <a:ea typeface="w_Aramesh Extra Bold" panose="02000500000000020004" pitchFamily="2" charset="-78"/>
                <a:cs typeface="w_Aramesh Extra Bold" panose="02000500000000020004" pitchFamily="2" charset="-78"/>
              </a:rPr>
              <a:t> </a:t>
            </a:r>
            <a:r>
              <a:rPr lang="fa-IR" dirty="0">
                <a:solidFill>
                  <a:srgbClr val="165C30"/>
                </a:solidFill>
                <a:latin typeface="w_Aramesh Extra Bold" panose="02000500000000020004" pitchFamily="2" charset="-78"/>
                <a:ea typeface="w_Aramesh Extra Bold" panose="02000500000000020004" pitchFamily="2" charset="-78"/>
                <a:cs typeface="w_Aramesh Extra Bold" panose="02000500000000020004" pitchFamily="2" charset="-78"/>
              </a:rPr>
              <a:t>برای حفظ و فهم سور‌ه‌های کوچک قرآن / کودکان زیر ۷ سال</a:t>
            </a:r>
            <a:endParaRPr kumimoji="0" lang="en-US" sz="2000" b="0" i="0" u="none" strike="noStrike" kern="1200" cap="none" spc="0" normalizeH="0" baseline="0" noProof="0" dirty="0">
              <a:ln>
                <a:noFill/>
              </a:ln>
              <a:solidFill>
                <a:srgbClr val="165C30"/>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spTree>
    <p:extLst>
      <p:ext uri="{BB962C8B-B14F-4D97-AF65-F5344CB8AC3E}">
        <p14:creationId xmlns:p14="http://schemas.microsoft.com/office/powerpoint/2010/main" val="35734378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87A093-A8C5-BFA0-D46A-F26D8F1F06B8}"/>
              </a:ext>
            </a:extLst>
          </p:cNvPr>
          <p:cNvPicPr>
            <a:picLocks noChangeAspect="1"/>
          </p:cNvPicPr>
          <p:nvPr/>
        </p:nvPicPr>
        <p:blipFill>
          <a:blip r:embed="rId2"/>
          <a:srcRect l="13289"/>
          <a:stretch/>
        </p:blipFill>
        <p:spPr>
          <a:xfrm>
            <a:off x="0" y="0"/>
            <a:ext cx="5319093" cy="6858000"/>
          </a:xfrm>
          <a:prstGeom prst="rect">
            <a:avLst/>
          </a:prstGeom>
        </p:spPr>
      </p:pic>
      <p:pic>
        <p:nvPicPr>
          <p:cNvPr id="9" name="Picture 8">
            <a:extLst>
              <a:ext uri="{FF2B5EF4-FFF2-40B4-BE49-F238E27FC236}">
                <a16:creationId xmlns:a16="http://schemas.microsoft.com/office/drawing/2014/main" id="{3815C4EC-8D10-70FD-7C4B-E4B0BD355838}"/>
              </a:ext>
            </a:extLst>
          </p:cNvPr>
          <p:cNvPicPr>
            <a:picLocks noChangeAspect="1"/>
          </p:cNvPicPr>
          <p:nvPr/>
        </p:nvPicPr>
        <p:blipFill>
          <a:blip r:embed="rId3" cstate="print">
            <a:extLst>
              <a:ext uri="{28A0092B-C50C-407E-A947-70E740481C1C}">
                <a14:useLocalDpi xmlns:a14="http://schemas.microsoft.com/office/drawing/2010/main" val="0"/>
              </a:ext>
            </a:extLst>
          </a:blip>
          <a:srcRect l="11917" t="3630" r="11843" b="36470"/>
          <a:stretch/>
        </p:blipFill>
        <p:spPr>
          <a:xfrm>
            <a:off x="9807517" y="4074376"/>
            <a:ext cx="2275036" cy="2528099"/>
          </a:xfrm>
          <a:prstGeom prst="rect">
            <a:avLst/>
          </a:prstGeom>
        </p:spPr>
      </p:pic>
      <p:pic>
        <p:nvPicPr>
          <p:cNvPr id="11" name="Picture 10">
            <a:extLst>
              <a:ext uri="{FF2B5EF4-FFF2-40B4-BE49-F238E27FC236}">
                <a16:creationId xmlns:a16="http://schemas.microsoft.com/office/drawing/2014/main" id="{79214796-5DCB-37C1-C86F-5F588134F5D8}"/>
              </a:ext>
            </a:extLst>
          </p:cNvPr>
          <p:cNvPicPr>
            <a:picLocks noChangeAspect="1"/>
          </p:cNvPicPr>
          <p:nvPr/>
        </p:nvPicPr>
        <p:blipFill>
          <a:blip r:embed="rId4"/>
          <a:stretch>
            <a:fillRect/>
          </a:stretch>
        </p:blipFill>
        <p:spPr>
          <a:xfrm>
            <a:off x="4382205" y="2103794"/>
            <a:ext cx="2714383" cy="4480191"/>
          </a:xfrm>
          <a:prstGeom prst="rect">
            <a:avLst/>
          </a:prstGeom>
        </p:spPr>
      </p:pic>
      <p:pic>
        <p:nvPicPr>
          <p:cNvPr id="13" name="Picture 12">
            <a:extLst>
              <a:ext uri="{FF2B5EF4-FFF2-40B4-BE49-F238E27FC236}">
                <a16:creationId xmlns:a16="http://schemas.microsoft.com/office/drawing/2014/main" id="{02F998E0-8CCB-8305-B4A0-71ABFA14BB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2103" y="255525"/>
            <a:ext cx="3196440" cy="1783614"/>
          </a:xfrm>
          <a:prstGeom prst="rect">
            <a:avLst/>
          </a:prstGeom>
        </p:spPr>
      </p:pic>
      <p:sp>
        <p:nvSpPr>
          <p:cNvPr id="14" name="Subtitle 2">
            <a:extLst>
              <a:ext uri="{FF2B5EF4-FFF2-40B4-BE49-F238E27FC236}">
                <a16:creationId xmlns:a16="http://schemas.microsoft.com/office/drawing/2014/main" id="{6B11157B-FD32-EC9A-1ABF-17B154BAFDF6}"/>
              </a:ext>
            </a:extLst>
          </p:cNvPr>
          <p:cNvSpPr txBox="1">
            <a:spLocks/>
          </p:cNvSpPr>
          <p:nvPr/>
        </p:nvSpPr>
        <p:spPr>
          <a:xfrm>
            <a:off x="9669891" y="190870"/>
            <a:ext cx="2334087" cy="9381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1800" dirty="0">
                <a:solidFill>
                  <a:srgbClr val="1E3C72"/>
                </a:solidFill>
                <a:latin typeface="w_Aramesh Extra Bold" panose="02000500000000020004" pitchFamily="2" charset="-78"/>
                <a:ea typeface="w_Aramesh Extra Bold" panose="02000500000000020004" pitchFamily="2" charset="-78"/>
                <a:cs typeface="w_Aramesh Extra Bold" panose="02000500000000020004" pitchFamily="2" charset="-78"/>
              </a:rPr>
              <a:t>زندگی با آیه ها در نورینو</a:t>
            </a:r>
            <a:endParaRPr kumimoji="0" lang="en-US" sz="14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sp>
        <p:nvSpPr>
          <p:cNvPr id="15" name="Subtitle 2">
            <a:extLst>
              <a:ext uri="{FF2B5EF4-FFF2-40B4-BE49-F238E27FC236}">
                <a16:creationId xmlns:a16="http://schemas.microsoft.com/office/drawing/2014/main" id="{98358D7F-4BC3-572A-8565-C9DE5F843CD9}"/>
              </a:ext>
            </a:extLst>
          </p:cNvPr>
          <p:cNvSpPr txBox="1">
            <a:spLocks/>
          </p:cNvSpPr>
          <p:nvPr/>
        </p:nvSpPr>
        <p:spPr>
          <a:xfrm>
            <a:off x="9669891" y="2122284"/>
            <a:ext cx="2334087" cy="9381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1800" dirty="0">
                <a:solidFill>
                  <a:srgbClr val="1E3C72"/>
                </a:solidFill>
                <a:latin typeface="w_Aramesh Extra Bold" panose="02000500000000020004" pitchFamily="2" charset="-78"/>
                <a:ea typeface="w_Aramesh Extra Bold" panose="02000500000000020004" pitchFamily="2" charset="-78"/>
                <a:cs typeface="w_Aramesh Extra Bold" panose="02000500000000020004" pitchFamily="2" charset="-78"/>
              </a:rPr>
              <a:t>زندگی با آیه ها در شاد</a:t>
            </a:r>
            <a:endParaRPr kumimoji="0" lang="en-US" sz="1400" b="0" i="0" u="none" strike="noStrike" kern="1200" cap="none" spc="0" normalizeH="0" baseline="0" noProof="0" dirty="0">
              <a:ln>
                <a:noFill/>
              </a:ln>
              <a:solidFill>
                <a:srgbClr val="1E3C72"/>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pic>
        <p:nvPicPr>
          <p:cNvPr id="17" name="Picture 16">
            <a:extLst>
              <a:ext uri="{FF2B5EF4-FFF2-40B4-BE49-F238E27FC236}">
                <a16:creationId xmlns:a16="http://schemas.microsoft.com/office/drawing/2014/main" id="{278954A5-0894-CE45-25F8-397DC6C2BD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7180" y="2122284"/>
            <a:ext cx="2429745" cy="3435659"/>
          </a:xfrm>
          <a:prstGeom prst="rect">
            <a:avLst/>
          </a:prstGeom>
        </p:spPr>
      </p:pic>
    </p:spTree>
    <p:extLst>
      <p:ext uri="{BB962C8B-B14F-4D97-AF65-F5344CB8AC3E}">
        <p14:creationId xmlns:p14="http://schemas.microsoft.com/office/powerpoint/2010/main" val="23895818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a:extLst>
            <a:ext uri="{FF2B5EF4-FFF2-40B4-BE49-F238E27FC236}">
              <a16:creationId xmlns:a16="http://schemas.microsoft.com/office/drawing/2014/main" id="{2890BA4C-6819-C74B-DA4B-9F6C21BD8667}"/>
            </a:ext>
          </a:extLst>
        </p:cNvPr>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3CF5DE2C-49D0-8520-58A3-9D2337DEF45C}"/>
              </a:ext>
            </a:extLst>
          </p:cNvPr>
          <p:cNvCxnSpPr/>
          <p:nvPr/>
        </p:nvCxnSpPr>
        <p:spPr>
          <a:xfrm>
            <a:off x="772886" y="1230738"/>
            <a:ext cx="10646228" cy="0"/>
          </a:xfrm>
          <a:prstGeom prst="line">
            <a:avLst/>
          </a:prstGeom>
          <a:ln w="31750">
            <a:solidFill>
              <a:srgbClr val="DDB069"/>
            </a:solidFill>
          </a:ln>
        </p:spPr>
        <p:style>
          <a:lnRef idx="1">
            <a:schemeClr val="dk1"/>
          </a:lnRef>
          <a:fillRef idx="0">
            <a:schemeClr val="dk1"/>
          </a:fillRef>
          <a:effectRef idx="0">
            <a:schemeClr val="dk1"/>
          </a:effectRef>
          <a:fontRef idx="minor">
            <a:schemeClr val="tx1"/>
          </a:fontRef>
        </p:style>
      </p:cxnSp>
      <p:pic>
        <p:nvPicPr>
          <p:cNvPr id="16" name="Picture 15">
            <a:extLst>
              <a:ext uri="{FF2B5EF4-FFF2-40B4-BE49-F238E27FC236}">
                <a16:creationId xmlns:a16="http://schemas.microsoft.com/office/drawing/2014/main" id="{FC34D7DE-20D5-BFF4-2B46-FE258E597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7947" y="721495"/>
            <a:ext cx="4716106" cy="1219104"/>
          </a:xfrm>
          <a:prstGeom prst="rect">
            <a:avLst/>
          </a:prstGeom>
        </p:spPr>
      </p:pic>
      <p:pic>
        <p:nvPicPr>
          <p:cNvPr id="9" name="Picture 8">
            <a:extLst>
              <a:ext uri="{FF2B5EF4-FFF2-40B4-BE49-F238E27FC236}">
                <a16:creationId xmlns:a16="http://schemas.microsoft.com/office/drawing/2014/main" id="{8593FD96-A4A8-3B9D-CF42-A1D53C2A0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8318" y="353059"/>
            <a:ext cx="1668039" cy="677011"/>
          </a:xfrm>
          <a:prstGeom prst="rect">
            <a:avLst/>
          </a:prstGeom>
        </p:spPr>
      </p:pic>
      <p:sp>
        <p:nvSpPr>
          <p:cNvPr id="15" name="Subtitle 2">
            <a:extLst>
              <a:ext uri="{FF2B5EF4-FFF2-40B4-BE49-F238E27FC236}">
                <a16:creationId xmlns:a16="http://schemas.microsoft.com/office/drawing/2014/main" id="{27ADCC94-4C0C-DC35-AF09-B4029219824A}"/>
              </a:ext>
            </a:extLst>
          </p:cNvPr>
          <p:cNvSpPr txBox="1">
            <a:spLocks/>
          </p:cNvSpPr>
          <p:nvPr/>
        </p:nvSpPr>
        <p:spPr>
          <a:xfrm>
            <a:off x="3836962" y="824016"/>
            <a:ext cx="4518075" cy="6931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800" b="0" i="0" u="none" strike="noStrike" kern="1200" cap="none" spc="0" normalizeH="0" baseline="0" noProof="0" dirty="0">
                <a:ln>
                  <a:noFill/>
                </a:ln>
                <a:solidFill>
                  <a:srgbClr val="29245C"/>
                </a:solidFill>
                <a:effectLst/>
                <a:uLnTx/>
                <a:uFillTx/>
                <a:latin typeface="Ray ExtraBlack" panose="02000504000000020004" pitchFamily="2" charset="-78"/>
                <a:ea typeface="+mn-ea"/>
                <a:cs typeface="Ray ExtraBlack" panose="02000504000000020004" pitchFamily="2" charset="-78"/>
              </a:rPr>
              <a:t>نقشه عملیاتی اجرای برنامه‌های نهضت زندگی با آیه‌ها  در استان</a:t>
            </a:r>
          </a:p>
        </p:txBody>
      </p:sp>
      <p:sp>
        <p:nvSpPr>
          <p:cNvPr id="2" name="Subtitle 2">
            <a:extLst>
              <a:ext uri="{FF2B5EF4-FFF2-40B4-BE49-F238E27FC236}">
                <a16:creationId xmlns:a16="http://schemas.microsoft.com/office/drawing/2014/main" id="{AFADD7D7-B23F-97F3-CCFC-814960D65DE2}"/>
              </a:ext>
            </a:extLst>
          </p:cNvPr>
          <p:cNvSpPr txBox="1">
            <a:spLocks/>
          </p:cNvSpPr>
          <p:nvPr/>
        </p:nvSpPr>
        <p:spPr>
          <a:xfrm>
            <a:off x="772886" y="2172381"/>
            <a:ext cx="10646228" cy="458516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000" dirty="0">
                <a:solidFill>
                  <a:schemeClr val="bg1"/>
                </a:solidFill>
                <a:latin typeface="w_Aramesh Extra Bold" panose="02000500000000020004" pitchFamily="2" charset="-78"/>
                <a:ea typeface="w_Aramesh Extra Bold" panose="02000500000000020004" pitchFamily="2" charset="-78"/>
                <a:cs typeface="w_Aramesh Extra Bold" panose="02000500000000020004" pitchFamily="2" charset="-78"/>
              </a:rPr>
              <a:t>محور اول) هماهنگی و هم‌افزایی با نهادهای حاکمیتی با محوریت شورای توسعه فرهنگ قرآنی</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000" dirty="0">
                <a:solidFill>
                  <a:srgbClr val="FFFF00"/>
                </a:solidFill>
                <a:latin typeface="w_Aramesh Extra Bold" panose="02000500000000020004" pitchFamily="2" charset="-78"/>
                <a:ea typeface="w_Aramesh Extra Bold" panose="02000500000000020004" pitchFamily="2" charset="-78"/>
                <a:cs typeface="w_Aramesh Extra Bold" panose="02000500000000020004" pitchFamily="2" charset="-78"/>
              </a:rPr>
              <a:t>محور دوم) هماهنگی و هم‌افزایی با تشکل‌های مردمی					</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000" dirty="0">
                <a:solidFill>
                  <a:schemeClr val="bg1"/>
                </a:solidFill>
                <a:latin typeface="w_Aramesh Extra Bold" panose="02000500000000020004" pitchFamily="2" charset="-78"/>
                <a:ea typeface="w_Aramesh Extra Bold" panose="02000500000000020004" pitchFamily="2" charset="-78"/>
                <a:cs typeface="w_Aramesh Extra Bold" panose="02000500000000020004" pitchFamily="2" charset="-78"/>
              </a:rPr>
              <a:t>محور سوم) توزیع محصولات تولیدشده در دبیرخانه زندگی با آیه‌ها					</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000" dirty="0">
                <a:solidFill>
                  <a:srgbClr val="FFFF00"/>
                </a:solidFill>
                <a:latin typeface="w_Aramesh Extra Bold" panose="02000500000000020004" pitchFamily="2" charset="-78"/>
                <a:ea typeface="w_Aramesh Extra Bold" panose="02000500000000020004" pitchFamily="2" charset="-78"/>
                <a:cs typeface="w_Aramesh Extra Bold" panose="02000500000000020004" pitchFamily="2" charset="-78"/>
              </a:rPr>
              <a:t>محور چهارم) تولید محصولات بر اساس اقتضائات زیست بوم					</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000" dirty="0">
                <a:solidFill>
                  <a:schemeClr val="bg1"/>
                </a:solidFill>
                <a:latin typeface="w_Aramesh Extra Bold" panose="02000500000000020004" pitchFamily="2" charset="-78"/>
                <a:ea typeface="w_Aramesh Extra Bold" panose="02000500000000020004" pitchFamily="2" charset="-78"/>
                <a:cs typeface="w_Aramesh Extra Bold" panose="02000500000000020004" pitchFamily="2" charset="-78"/>
              </a:rPr>
              <a:t>محور پنجم) تشکیل شبکه سفیران آیه‌ها جهت تحقق ایده مرکزی میدان(جلسات قرآن، جزء خوانی‌ها و محافل)</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000" dirty="0">
                <a:solidFill>
                  <a:srgbClr val="FFFF00"/>
                </a:solidFill>
                <a:latin typeface="w_Aramesh Extra Bold" panose="02000500000000020004" pitchFamily="2" charset="-78"/>
                <a:ea typeface="w_Aramesh Extra Bold" panose="02000500000000020004" pitchFamily="2" charset="-78"/>
                <a:cs typeface="w_Aramesh Extra Bold" panose="02000500000000020004" pitchFamily="2" charset="-78"/>
              </a:rPr>
              <a:t>محور ششم) برگزاری دوره‌های آموزشی حفظ موضوعی با محوریت زندگی با آیه‌ها</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000" dirty="0">
                <a:solidFill>
                  <a:schemeClr val="bg1"/>
                </a:solidFill>
                <a:latin typeface="w_Aramesh Extra Bold" panose="02000500000000020004" pitchFamily="2" charset="-78"/>
                <a:ea typeface="w_Aramesh Extra Bold" panose="02000500000000020004" pitchFamily="2" charset="-78"/>
                <a:cs typeface="w_Aramesh Extra Bold" panose="02000500000000020004" pitchFamily="2" charset="-78"/>
              </a:rPr>
              <a:t>محور هفتم) برگزاری جلسات، محافل و جزء‌خوانی‌های قرآن با رویکرد تلاوت تدبری- در مساجد، بقاع متبرکه، مدارس، هیئات، ادارات، موسسات، خانه‌ها  و غیره- برای کودکان، نوجوانان، جوانان، بزرگسالان و غیره	</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000" dirty="0">
                <a:solidFill>
                  <a:srgbClr val="FFFF00"/>
                </a:solidFill>
                <a:latin typeface="w_Aramesh Extra Bold" panose="02000500000000020004" pitchFamily="2" charset="-78"/>
                <a:ea typeface="w_Aramesh Extra Bold" panose="02000500000000020004" pitchFamily="2" charset="-78"/>
                <a:cs typeface="w_Aramesh Extra Bold" panose="02000500000000020004" pitchFamily="2" charset="-78"/>
              </a:rPr>
              <a:t>محور هشتم) فضاسازی شهری</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000" dirty="0">
                <a:solidFill>
                  <a:schemeClr val="bg1"/>
                </a:solidFill>
                <a:latin typeface="w_Aramesh Extra Bold" panose="02000500000000020004" pitchFamily="2" charset="-78"/>
                <a:ea typeface="w_Aramesh Extra Bold" panose="02000500000000020004" pitchFamily="2" charset="-78"/>
                <a:cs typeface="w_Aramesh Extra Bold" panose="02000500000000020004" pitchFamily="2" charset="-78"/>
              </a:rPr>
              <a:t>محور نهم) مسابقات و آزمون‌ها به خصوص در صداوسیما</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000" dirty="0">
                <a:solidFill>
                  <a:srgbClr val="FFFF00"/>
                </a:solidFill>
                <a:latin typeface="w_Aramesh Extra Bold" panose="02000500000000020004" pitchFamily="2" charset="-78"/>
                <a:ea typeface="w_Aramesh Extra Bold" panose="02000500000000020004" pitchFamily="2" charset="-78"/>
                <a:cs typeface="w_Aramesh Extra Bold" panose="02000500000000020004" pitchFamily="2" charset="-78"/>
              </a:rPr>
              <a:t>محور دهم) سایر برنامه‌ها و اقدامات 	</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000" dirty="0">
                <a:solidFill>
                  <a:schemeClr val="bg1"/>
                </a:solidFill>
                <a:latin typeface="w_Aramesh Extra Bold" panose="02000500000000020004" pitchFamily="2" charset="-78"/>
                <a:ea typeface="w_Aramesh Extra Bold" panose="02000500000000020004" pitchFamily="2" charset="-78"/>
                <a:cs typeface="w_Aramesh Extra Bold" panose="02000500000000020004" pitchFamily="2" charset="-78"/>
              </a:rPr>
              <a:t>و ...</a:t>
            </a:r>
            <a:r>
              <a:rPr lang="fa-IR" sz="2000" dirty="0">
                <a:solidFill>
                  <a:srgbClr val="FFFF00"/>
                </a:solidFill>
                <a:latin typeface="w_Aramesh Extra Bold" panose="02000500000000020004" pitchFamily="2" charset="-78"/>
                <a:ea typeface="w_Aramesh Extra Bold" panose="02000500000000020004" pitchFamily="2" charset="-78"/>
                <a:cs typeface="w_Aramesh Extra Bold" panose="02000500000000020004" pitchFamily="2" charset="-78"/>
              </a:rPr>
              <a:t>				</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lang="fa-IR" sz="2000" dirty="0">
              <a:solidFill>
                <a:schemeClr val="bg1"/>
              </a:solidFill>
              <a:latin typeface="w_Aramesh Extra Bold" panose="02000500000000020004" pitchFamily="2" charset="-78"/>
              <a:ea typeface="w_Aramesh Extra Bold" panose="02000500000000020004" pitchFamily="2" charset="-78"/>
              <a:cs typeface="w_Aramesh Extra Bold" panose="02000500000000020004" pitchFamily="2" charset="-78"/>
            </a:endParaRPr>
          </a:p>
        </p:txBody>
      </p:sp>
    </p:spTree>
    <p:extLst>
      <p:ext uri="{BB962C8B-B14F-4D97-AF65-F5344CB8AC3E}">
        <p14:creationId xmlns:p14="http://schemas.microsoft.com/office/powerpoint/2010/main" val="28137541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AFFCAB-7507-C7D8-3835-17189CD1043D}"/>
              </a:ext>
            </a:extLst>
          </p:cNvPr>
          <p:cNvPicPr>
            <a:picLocks noChangeAspect="1"/>
          </p:cNvPicPr>
          <p:nvPr/>
        </p:nvPicPr>
        <p:blipFill>
          <a:blip r:embed="rId2">
            <a:extLst>
              <a:ext uri="{BEBA8EAE-BF5A-486C-A8C5-ECC9F3942E4B}">
                <a14:imgProps xmlns:a14="http://schemas.microsoft.com/office/drawing/2010/main">
                  <a14:imgLayer r:embed="rId3">
                    <a14:imgEffect>
                      <a14:artisticLineDrawing/>
                    </a14:imgEffect>
                  </a14:imgLayer>
                </a14:imgProps>
              </a:ext>
            </a:extLst>
          </a:blip>
          <a:stretch>
            <a:fillRect/>
          </a:stretch>
        </p:blipFill>
        <p:spPr>
          <a:xfrm>
            <a:off x="0" y="1673"/>
            <a:ext cx="12192000" cy="6854653"/>
          </a:xfrm>
          <a:prstGeom prst="rect">
            <a:avLst/>
          </a:prstGeom>
        </p:spPr>
      </p:pic>
      <p:sp>
        <p:nvSpPr>
          <p:cNvPr id="6" name="Subtitle 2">
            <a:extLst>
              <a:ext uri="{FF2B5EF4-FFF2-40B4-BE49-F238E27FC236}">
                <a16:creationId xmlns:a16="http://schemas.microsoft.com/office/drawing/2014/main" id="{D9C8F354-EB96-9EB3-F3C4-CAE41D9AB526}"/>
              </a:ext>
            </a:extLst>
          </p:cNvPr>
          <p:cNvSpPr txBox="1">
            <a:spLocks/>
          </p:cNvSpPr>
          <p:nvPr/>
        </p:nvSpPr>
        <p:spPr>
          <a:xfrm>
            <a:off x="717452" y="2625109"/>
            <a:ext cx="10534945" cy="28050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defRPr/>
            </a:pPr>
            <a:r>
              <a:rPr kumimoji="0" lang="fa-IR" sz="7200" b="0" i="0" u="none" strike="noStrike" kern="1200" cap="none" spc="0" normalizeH="0" baseline="0" noProof="0" dirty="0">
                <a:ln>
                  <a:noFill/>
                </a:ln>
                <a:solidFill>
                  <a:srgbClr val="1E3C72"/>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اینجـا آرمــــــــــــــــان‌</a:t>
            </a:r>
          </a:p>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7200" b="0" i="0" u="none" strike="noStrike" kern="1200" cap="none" spc="0" normalizeH="0" baseline="0" noProof="0" dirty="0">
                <a:ln>
                  <a:noFill/>
                </a:ln>
                <a:solidFill>
                  <a:srgbClr val="1E3C72"/>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جای آرم‌ها را می‌گیرد!</a:t>
            </a:r>
            <a:endParaRPr kumimoji="0" lang="en-US" sz="6000" b="0" i="0" u="none" strike="noStrike" kern="1200" cap="none" spc="0" normalizeH="0" baseline="0" noProof="0" dirty="0">
              <a:ln>
                <a:noFill/>
              </a:ln>
              <a:solidFill>
                <a:srgbClr val="165C30"/>
              </a:solidFill>
              <a:effectLst/>
              <a:uLnTx/>
              <a:uFillTx/>
              <a:latin typeface="w_Aramesh Black" panose="02000500000000020004" pitchFamily="2" charset="-78"/>
              <a:ea typeface="w_Aramesh Black" panose="02000500000000020004" pitchFamily="2" charset="-78"/>
              <a:cs typeface="w_Aramesh Black" panose="02000500000000020004" pitchFamily="2" charset="-78"/>
            </a:endParaRPr>
          </a:p>
        </p:txBody>
      </p:sp>
      <p:sp>
        <p:nvSpPr>
          <p:cNvPr id="7" name="Subtitle 2">
            <a:extLst>
              <a:ext uri="{FF2B5EF4-FFF2-40B4-BE49-F238E27FC236}">
                <a16:creationId xmlns:a16="http://schemas.microsoft.com/office/drawing/2014/main" id="{B4326643-576F-8968-2CE0-7B693CCD1059}"/>
              </a:ext>
            </a:extLst>
          </p:cNvPr>
          <p:cNvSpPr txBox="1">
            <a:spLocks/>
          </p:cNvSpPr>
          <p:nvPr/>
        </p:nvSpPr>
        <p:spPr>
          <a:xfrm>
            <a:off x="3346641" y="3035104"/>
            <a:ext cx="3208901" cy="8721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defRPr/>
            </a:pPr>
            <a:r>
              <a:rPr lang="fa-IR" sz="2000" dirty="0">
                <a:solidFill>
                  <a:schemeClr val="bg1"/>
                </a:solidFill>
                <a:latin typeface="w_Aramesh" panose="02000500000000020004" pitchFamily="2" charset="-78"/>
                <a:ea typeface="w_Aramesh" panose="02000500000000020004" pitchFamily="2" charset="-78"/>
                <a:cs typeface="w_Aramesh" panose="02000500000000020004" pitchFamily="2" charset="-78"/>
              </a:rPr>
              <a:t>همه با هم برای قــــــــــــــــــــــــرآن</a:t>
            </a:r>
            <a:endParaRPr kumimoji="0" lang="en-US" sz="1600" b="0" i="0" u="none" strike="noStrike" kern="1200" cap="none" spc="0" normalizeH="0" baseline="0" noProof="0" dirty="0">
              <a:ln>
                <a:noFill/>
              </a:ln>
              <a:solidFill>
                <a:schemeClr val="bg1"/>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spTree>
    <p:extLst>
      <p:ext uri="{BB962C8B-B14F-4D97-AF65-F5344CB8AC3E}">
        <p14:creationId xmlns:p14="http://schemas.microsoft.com/office/powerpoint/2010/main" val="40606443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153544"/>
        </a:solidFill>
        <a:effectLst/>
      </p:bgPr>
    </p:bg>
    <p:spTree>
      <p:nvGrpSpPr>
        <p:cNvPr id="1" name="">
          <a:extLst>
            <a:ext uri="{FF2B5EF4-FFF2-40B4-BE49-F238E27FC236}">
              <a16:creationId xmlns:a16="http://schemas.microsoft.com/office/drawing/2014/main" id="{2864BFB6-254E-C39A-AFC7-30E41190A935}"/>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A1923D7-4E45-F64B-D1FB-3D71BEAAB6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0947" y="1252305"/>
            <a:ext cx="4716106" cy="1914137"/>
          </a:xfrm>
          <a:prstGeom prst="rect">
            <a:avLst/>
          </a:prstGeom>
        </p:spPr>
      </p:pic>
      <p:pic>
        <p:nvPicPr>
          <p:cNvPr id="13" name="Picture 12">
            <a:extLst>
              <a:ext uri="{FF2B5EF4-FFF2-40B4-BE49-F238E27FC236}">
                <a16:creationId xmlns:a16="http://schemas.microsoft.com/office/drawing/2014/main" id="{2838FF6D-B8E2-A784-147A-65F6AF4C86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6074" y="4964672"/>
            <a:ext cx="3479852" cy="1893328"/>
          </a:xfrm>
          <a:prstGeom prst="rect">
            <a:avLst/>
          </a:prstGeom>
        </p:spPr>
      </p:pic>
      <p:pic>
        <p:nvPicPr>
          <p:cNvPr id="17" name="Picture 16">
            <a:extLst>
              <a:ext uri="{FF2B5EF4-FFF2-40B4-BE49-F238E27FC236}">
                <a16:creationId xmlns:a16="http://schemas.microsoft.com/office/drawing/2014/main" id="{0BCCC319-0956-18DA-67A8-FB51BC6C4C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970826" y="4626591"/>
            <a:ext cx="1698171" cy="2001340"/>
          </a:xfrm>
          <a:prstGeom prst="rect">
            <a:avLst/>
          </a:prstGeom>
        </p:spPr>
      </p:pic>
      <p:sp>
        <p:nvSpPr>
          <p:cNvPr id="3" name="Subtitle 2">
            <a:extLst>
              <a:ext uri="{FF2B5EF4-FFF2-40B4-BE49-F238E27FC236}">
                <a16:creationId xmlns:a16="http://schemas.microsoft.com/office/drawing/2014/main" id="{ACDB5E58-DAD7-09F8-D388-5F7F49079AA3}"/>
              </a:ext>
            </a:extLst>
          </p:cNvPr>
          <p:cNvSpPr txBox="1">
            <a:spLocks/>
          </p:cNvSpPr>
          <p:nvPr/>
        </p:nvSpPr>
        <p:spPr>
          <a:xfrm>
            <a:off x="3610947" y="3564189"/>
            <a:ext cx="4618652" cy="6049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با تشکر از حسن توجه و محبت‌تان</a:t>
            </a:r>
            <a:endParaRPr kumimoji="0" lang="en-US"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sp>
        <p:nvSpPr>
          <p:cNvPr id="4" name="TextBox 3">
            <a:extLst>
              <a:ext uri="{FF2B5EF4-FFF2-40B4-BE49-F238E27FC236}">
                <a16:creationId xmlns:a16="http://schemas.microsoft.com/office/drawing/2014/main" id="{79E3BC72-C4E5-97FE-FC49-55A16B7858AC}"/>
              </a:ext>
            </a:extLst>
          </p:cNvPr>
          <p:cNvSpPr txBox="1"/>
          <p:nvPr/>
        </p:nvSpPr>
        <p:spPr>
          <a:xfrm>
            <a:off x="6566095" y="5737057"/>
            <a:ext cx="6098344" cy="348557"/>
          </a:xfrm>
          <a:prstGeom prst="rect">
            <a:avLst/>
          </a:prstGeom>
          <a:noFill/>
        </p:spPr>
        <p:txBody>
          <a:bodyPr wrap="square">
            <a:spAutoFit/>
          </a:bodyPr>
          <a:lstStyle/>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1800" b="0" i="0" u="none" strike="noStrike" kern="1200" cap="none" spc="0" normalizeH="0" baseline="0" noProof="0" dirty="0">
                <a:ln>
                  <a:noFill/>
                </a:ln>
                <a:solidFill>
                  <a:srgbClr val="FFFF00"/>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وب‌سایت </a:t>
            </a:r>
            <a:r>
              <a:rPr kumimoji="0" lang="fa-IR" sz="1800" b="0" i="0" u="none" strike="noStrike" kern="1200" cap="none" spc="0" normalizeH="0" baseline="0" noProof="0" dirty="0">
                <a:ln>
                  <a:noFill/>
                </a:ln>
                <a:solidFill>
                  <a:schemeClr val="bg1"/>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محصولات زندگی با آیه‌ها</a:t>
            </a:r>
            <a:r>
              <a:rPr kumimoji="0" lang="en-US" sz="1800" b="0" i="0" u="none" strike="noStrike" kern="1200" cap="none" spc="0" normalizeH="0" baseline="0" noProof="0" dirty="0">
                <a:ln>
                  <a:noFill/>
                </a:ln>
                <a:solidFill>
                  <a:schemeClr val="bg1"/>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  </a:t>
            </a:r>
            <a:r>
              <a:rPr kumimoji="0" lang="fa-IR" sz="1800" b="0" i="0" u="none" strike="noStrike" kern="1200" cap="none" spc="0" normalizeH="0" baseline="0" noProof="0" dirty="0">
                <a:ln>
                  <a:noFill/>
                </a:ln>
                <a:solidFill>
                  <a:schemeClr val="bg1"/>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 </a:t>
            </a:r>
            <a:r>
              <a:rPr kumimoji="0" lang="en-US" sz="1800" b="0" i="0" u="none" strike="noStrike" kern="1200" cap="none" spc="0" normalizeH="0" baseline="0" noProof="0" dirty="0">
                <a:ln>
                  <a:noFill/>
                </a:ln>
                <a:solidFill>
                  <a:schemeClr val="bg1"/>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 </a:t>
            </a:r>
            <a:r>
              <a:rPr kumimoji="0" lang="en-US" sz="1800" b="0" i="0" u="none" strike="noStrike" kern="1200" cap="none" spc="0" normalizeH="0" baseline="0" noProof="0" dirty="0">
                <a:ln>
                  <a:noFill/>
                </a:ln>
                <a:solidFill>
                  <a:srgbClr val="FFFF00"/>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mzbah.com</a:t>
            </a:r>
            <a:endParaRPr kumimoji="0" lang="fa-IR" sz="1800" b="0" i="0" u="none" strike="noStrike" kern="1200" cap="none" spc="0" normalizeH="0" baseline="0" noProof="0" dirty="0">
              <a:ln>
                <a:noFill/>
              </a:ln>
              <a:solidFill>
                <a:srgbClr val="FFFF00"/>
              </a:solidFill>
              <a:effectLst/>
              <a:uLnTx/>
              <a:uFillTx/>
              <a:latin typeface="w_Aramesh Black" panose="02000500000000020004" pitchFamily="2" charset="-78"/>
              <a:ea typeface="w_Aramesh Black" panose="02000500000000020004" pitchFamily="2" charset="-78"/>
              <a:cs typeface="w_Aramesh Black" panose="02000500000000020004" pitchFamily="2" charset="-78"/>
            </a:endParaRPr>
          </a:p>
        </p:txBody>
      </p:sp>
      <p:sp>
        <p:nvSpPr>
          <p:cNvPr id="5" name="TextBox 4">
            <a:extLst>
              <a:ext uri="{FF2B5EF4-FFF2-40B4-BE49-F238E27FC236}">
                <a16:creationId xmlns:a16="http://schemas.microsoft.com/office/drawing/2014/main" id="{39B4CF09-A209-A7E3-06B2-C07768039D9D}"/>
              </a:ext>
            </a:extLst>
          </p:cNvPr>
          <p:cNvSpPr txBox="1"/>
          <p:nvPr/>
        </p:nvSpPr>
        <p:spPr>
          <a:xfrm>
            <a:off x="-372087" y="5737057"/>
            <a:ext cx="6098344" cy="348557"/>
          </a:xfrm>
          <a:prstGeom prst="rect">
            <a:avLst/>
          </a:prstGeom>
          <a:noFill/>
        </p:spPr>
        <p:txBody>
          <a:bodyPr wrap="square">
            <a:spAutoFit/>
          </a:bodyPr>
          <a:lstStyle/>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1800" b="0" i="0" u="none" strike="noStrike" kern="1200" cap="none" spc="0" normalizeH="0" baseline="0" noProof="0" dirty="0">
                <a:ln>
                  <a:noFill/>
                </a:ln>
                <a:solidFill>
                  <a:srgbClr val="FFFF00"/>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به کانال </a:t>
            </a:r>
            <a:r>
              <a:rPr kumimoji="0" lang="fa-IR" sz="1800" b="0" i="0" u="none" strike="noStrike" kern="1200" cap="none" spc="0" normalizeH="0" baseline="0" noProof="0" dirty="0">
                <a:ln>
                  <a:noFill/>
                </a:ln>
                <a:solidFill>
                  <a:schemeClr val="bg1"/>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سفیران آیه‌ها</a:t>
            </a:r>
            <a:r>
              <a:rPr kumimoji="0" lang="fa-IR" sz="1800" b="0" i="0" u="none" strike="noStrike" kern="1200" cap="none" spc="0" normalizeH="0" baseline="0" noProof="0" dirty="0">
                <a:ln>
                  <a:noFill/>
                </a:ln>
                <a:solidFill>
                  <a:srgbClr val="FFFF00"/>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 بپیوندید:</a:t>
            </a:r>
            <a:r>
              <a:rPr kumimoji="0" lang="en-US" sz="1800" b="0" i="0" u="none" strike="noStrike" kern="1200" cap="none" spc="0" normalizeH="0" baseline="0" noProof="0" dirty="0">
                <a:ln>
                  <a:noFill/>
                </a:ln>
                <a:solidFill>
                  <a:srgbClr val="FFFF00"/>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  </a:t>
            </a:r>
            <a:r>
              <a:rPr kumimoji="0" lang="fa-IR" sz="1800" b="0" i="0" u="none" strike="noStrike" kern="1200" cap="none" spc="0" normalizeH="0" baseline="0" noProof="0" dirty="0">
                <a:ln>
                  <a:noFill/>
                </a:ln>
                <a:solidFill>
                  <a:srgbClr val="FFFF00"/>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 </a:t>
            </a:r>
            <a:r>
              <a:rPr kumimoji="0" lang="en-US" sz="1800" b="0" i="0" u="none" strike="noStrike" kern="1200" cap="none" spc="0" normalizeH="0" baseline="0" noProof="0" dirty="0">
                <a:ln>
                  <a:noFill/>
                </a:ln>
                <a:solidFill>
                  <a:srgbClr val="FFFF00"/>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 @safiranayeha</a:t>
            </a:r>
            <a:endParaRPr kumimoji="0" lang="fa-IR" sz="1800" b="0" i="0" u="none" strike="noStrike" kern="1200" cap="none" spc="0" normalizeH="0" baseline="0" noProof="0" dirty="0">
              <a:ln>
                <a:noFill/>
              </a:ln>
              <a:solidFill>
                <a:srgbClr val="FFFF00"/>
              </a:solidFill>
              <a:effectLst/>
              <a:uLnTx/>
              <a:uFillTx/>
              <a:latin typeface="w_Aramesh Black" panose="02000500000000020004" pitchFamily="2" charset="-78"/>
              <a:ea typeface="w_Aramesh Black" panose="02000500000000020004" pitchFamily="2" charset="-78"/>
              <a:cs typeface="w_Aramesh Black" panose="02000500000000020004" pitchFamily="2" charset="-78"/>
            </a:endParaRPr>
          </a:p>
        </p:txBody>
      </p:sp>
    </p:spTree>
    <p:extLst>
      <p:ext uri="{BB962C8B-B14F-4D97-AF65-F5344CB8AC3E}">
        <p14:creationId xmlns:p14="http://schemas.microsoft.com/office/powerpoint/2010/main" val="1342190778"/>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7948"/>
            <a:ext cx="12192000" cy="8131969"/>
          </a:xfrm>
          <a:prstGeom prst="rect">
            <a:avLst/>
          </a:prstGeom>
        </p:spPr>
      </p:pic>
      <p:pic>
        <p:nvPicPr>
          <p:cNvPr id="14" name="Picture 13">
            <a:extLst>
              <a:ext uri="{FF2B5EF4-FFF2-40B4-BE49-F238E27FC236}">
                <a16:creationId xmlns:a16="http://schemas.microsoft.com/office/drawing/2014/main" id="{07777B47-F4E8-64C9-FA4D-41C127DF2B7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20662" y="131520"/>
            <a:ext cx="5185660" cy="65050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42169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4B1899-53C7-E5AF-E8D3-1C638BD8BA27}"/>
              </a:ext>
            </a:extLst>
          </p:cNvPr>
          <p:cNvPicPr>
            <a:picLocks noChangeAspect="1"/>
          </p:cNvPicPr>
          <p:nvPr/>
        </p:nvPicPr>
        <p:blipFill>
          <a:blip r:embed="rId3"/>
          <a:stretch>
            <a:fillRect/>
          </a:stretch>
        </p:blipFill>
        <p:spPr>
          <a:xfrm>
            <a:off x="580571" y="733856"/>
            <a:ext cx="6468359" cy="5677830"/>
          </a:xfrm>
          <a:prstGeom prst="rect">
            <a:avLst/>
          </a:prstGeom>
        </p:spPr>
      </p:pic>
      <p:sp>
        <p:nvSpPr>
          <p:cNvPr id="3" name="TextBox 2">
            <a:extLst>
              <a:ext uri="{FF2B5EF4-FFF2-40B4-BE49-F238E27FC236}">
                <a16:creationId xmlns:a16="http://schemas.microsoft.com/office/drawing/2014/main" id="{BDA9AD94-6379-9D3E-4A3D-94D852AF64F4}"/>
              </a:ext>
            </a:extLst>
          </p:cNvPr>
          <p:cNvSpPr txBox="1"/>
          <p:nvPr/>
        </p:nvSpPr>
        <p:spPr>
          <a:xfrm>
            <a:off x="2500532" y="1608965"/>
            <a:ext cx="6098344" cy="369332"/>
          </a:xfrm>
          <a:prstGeom prst="rect">
            <a:avLst/>
          </a:prstGeom>
          <a:noFill/>
        </p:spPr>
        <p:txBody>
          <a:bodyPr wrap="square">
            <a:spAutoFit/>
          </a:bodyPr>
          <a:lstStyle/>
          <a:p>
            <a:pPr algn="ctr"/>
            <a:r>
              <a:rPr kumimoji="0" lang="fa-IR" sz="1800" b="0" i="0" u="none" strike="noStrike" kern="1200" cap="none" spc="0" normalizeH="0" baseline="0" noProof="0" dirty="0">
                <a:ln>
                  <a:noFill/>
                </a:ln>
                <a:solidFill>
                  <a:srgbClr val="29245C"/>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۳۰ آیه منتخب ماه مبارک رمضان ۱۴۰۲</a:t>
            </a:r>
            <a:endParaRPr lang="en-US" dirty="0"/>
          </a:p>
        </p:txBody>
      </p:sp>
    </p:spTree>
    <p:extLst>
      <p:ext uri="{BB962C8B-B14F-4D97-AF65-F5344CB8AC3E}">
        <p14:creationId xmlns:p14="http://schemas.microsoft.com/office/powerpoint/2010/main" val="18081522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20316</TotalTime>
  <Words>3533</Words>
  <Application>Microsoft Office PowerPoint</Application>
  <PresentationFormat>Widescreen</PresentationFormat>
  <Paragraphs>343</Paragraphs>
  <Slides>77</Slides>
  <Notes>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77</vt:i4>
      </vt:variant>
    </vt:vector>
  </HeadingPairs>
  <TitlesOfParts>
    <vt:vector size="92" baseType="lpstr">
      <vt:lpstr>Arial</vt:lpstr>
      <vt:lpstr>Bahnschrift SemiBold</vt:lpstr>
      <vt:lpstr>Calibri</vt:lpstr>
      <vt:lpstr>Calibri Light</vt:lpstr>
      <vt:lpstr>IRLotus</vt:lpstr>
      <vt:lpstr>Ray Black</vt:lpstr>
      <vt:lpstr>Ray ExtraBlack</vt:lpstr>
      <vt:lpstr>w_Aramesh</vt:lpstr>
      <vt:lpstr>w_Aramesh Black</vt:lpstr>
      <vt:lpstr>w_Aramesh Extra Bold</vt:lpstr>
      <vt:lpstr>Yekan Bakh</vt:lpstr>
      <vt:lpstr>Yekan Bakh Light</vt:lpstr>
      <vt:lpstr>Office Theme</vt:lpstr>
      <vt:lpstr>Simple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آموزش و پرورش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Manager</dc:creator>
  <cp:lastModifiedBy>hamid reza</cp:lastModifiedBy>
  <cp:revision>337</cp:revision>
  <dcterms:created xsi:type="dcterms:W3CDTF">2024-04-13T10:28:29Z</dcterms:created>
  <dcterms:modified xsi:type="dcterms:W3CDTF">2025-02-24T06:33:51Z</dcterms:modified>
</cp:coreProperties>
</file>